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9" r:id="rId3"/>
    <p:sldId id="279" r:id="rId4"/>
    <p:sldId id="270" r:id="rId5"/>
    <p:sldId id="271" r:id="rId6"/>
    <p:sldId id="272" r:id="rId7"/>
    <p:sldId id="273" r:id="rId8"/>
    <p:sldId id="274"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8"/>
    <p:restoredTop sz="94728"/>
  </p:normalViewPr>
  <p:slideViewPr>
    <p:cSldViewPr snapToGrid="0" snapToObjects="1">
      <p:cViewPr varScale="1">
        <p:scale>
          <a:sx n="102" d="100"/>
          <a:sy n="102" d="100"/>
        </p:scale>
        <p:origin x="9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3EC4E3-EBE0-4141-B62B-D842221BDD65}" type="datetimeFigureOut">
              <a:rPr lang="en-US" smtClean="0"/>
              <a:t>4/13/23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2270205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EC4E3-EBE0-4141-B62B-D842221BDD65}"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39591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EC4E3-EBE0-4141-B62B-D842221BDD65}"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3522155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EC4E3-EBE0-4141-B62B-D842221BDD65}"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3228B-BCEE-F24D-BBB7-C5F1FA59AC6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02525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EC4E3-EBE0-4141-B62B-D842221BDD65}"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3298353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73EC4E3-EBE0-4141-B62B-D842221BDD65}" type="datetimeFigureOut">
              <a:rPr lang="en-US" smtClean="0"/>
              <a:t>4/13/23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1987909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73EC4E3-EBE0-4141-B62B-D842221BDD65}" type="datetimeFigureOut">
              <a:rPr lang="en-US" smtClean="0"/>
              <a:t>4/13/23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478993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EC4E3-EBE0-4141-B62B-D842221BDD65}" type="datetimeFigureOut">
              <a:rPr lang="en-US" smtClean="0"/>
              <a:t>4/13/23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3529689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EC4E3-EBE0-4141-B62B-D842221BDD65}" type="datetimeFigureOut">
              <a:rPr lang="en-US" smtClean="0"/>
              <a:t>4/13/23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17287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EC4E3-EBE0-4141-B62B-D842221BDD65}" type="datetimeFigureOut">
              <a:rPr lang="en-US" smtClean="0"/>
              <a:t>4/13/23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1688213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EC4E3-EBE0-4141-B62B-D842221BDD65}" type="datetimeFigureOut">
              <a:rPr lang="en-US" smtClean="0"/>
              <a:t>4/13/23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1411199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3EC4E3-EBE0-4141-B62B-D842221BDD65}"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802531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3EC4E3-EBE0-4141-B62B-D842221BDD65}" type="datetimeFigureOut">
              <a:rPr lang="en-US" smtClean="0"/>
              <a:t>4/13/23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1069495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3EC4E3-EBE0-4141-B62B-D842221BDD65}" type="datetimeFigureOut">
              <a:rPr lang="en-US" smtClean="0"/>
              <a:t>4/13/23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31332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73EC4E3-EBE0-4141-B62B-D842221BDD65}" type="datetimeFigureOut">
              <a:rPr lang="en-US" smtClean="0"/>
              <a:t>4/13/23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1055554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EC4E3-EBE0-4141-B62B-D842221BDD65}"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298479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EC4E3-EBE0-4141-B62B-D842221BDD65}"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3228B-BCEE-F24D-BBB7-C5F1FA59AC6F}" type="slidenum">
              <a:rPr lang="en-US" smtClean="0"/>
              <a:t>‹#›</a:t>
            </a:fld>
            <a:endParaRPr lang="en-US"/>
          </a:p>
        </p:txBody>
      </p:sp>
    </p:spTree>
    <p:extLst>
      <p:ext uri="{BB962C8B-B14F-4D97-AF65-F5344CB8AC3E}">
        <p14:creationId xmlns:p14="http://schemas.microsoft.com/office/powerpoint/2010/main" val="295116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0000"/>
                <a:lumMod val="110000"/>
              </a:schemeClr>
            </a:gs>
            <a:gs pos="100000">
              <a:srgbClr val="C00000">
                <a:lumMod val="100000"/>
                <a:alpha val="78000"/>
              </a:srgbClr>
            </a:gs>
          </a:gsLst>
          <a:lin ang="5400000" scaled="0"/>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173EC4E3-EBE0-4141-B62B-D842221BDD65}" type="datetimeFigureOut">
              <a:rPr lang="en-US" smtClean="0"/>
              <a:t>4/13/23</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153228B-BCEE-F24D-BBB7-C5F1FA59AC6F}" type="slidenum">
              <a:rPr lang="en-US" smtClean="0"/>
              <a:t>‹#›</a:t>
            </a:fld>
            <a:endParaRPr lang="en-US"/>
          </a:p>
        </p:txBody>
      </p:sp>
    </p:spTree>
    <p:extLst>
      <p:ext uri="{BB962C8B-B14F-4D97-AF65-F5344CB8AC3E}">
        <p14:creationId xmlns:p14="http://schemas.microsoft.com/office/powerpoint/2010/main" val="358883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bs.org/independentlens/knocking/witnesses.Html" TargetMode="External"/><Relationship Id="rId2" Type="http://schemas.openxmlformats.org/officeDocument/2006/relationships/hyperlink" Target="https://doi.org/10.4103/0019-5049.144680" TargetMode="External"/><Relationship Id="rId1" Type="http://schemas.openxmlformats.org/officeDocument/2006/relationships/slideLayout" Target="../slideLayouts/slideLayout2.xml"/><Relationship Id="rId5" Type="http://schemas.openxmlformats.org/officeDocument/2006/relationships/hyperlink" Target="https://collected.jcu.edu/theo_rels-facpub/61/" TargetMode="External"/><Relationship Id="rId4" Type="http://schemas.openxmlformats.org/officeDocument/2006/relationships/hyperlink" Target="https://abcnews.go.com/health/alarmingly-low-us-facing-blood-shortage-amid-ongoing/story?Id=7436751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 name="Rectangle 9">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B7CFF37-AE7C-1D4B-9CAA-6AA2D0A12FF2}"/>
              </a:ext>
            </a:extLst>
          </p:cNvPr>
          <p:cNvSpPr>
            <a:spLocks noGrp="1"/>
          </p:cNvSpPr>
          <p:nvPr>
            <p:ph type="ctrTitle"/>
          </p:nvPr>
        </p:nvSpPr>
        <p:spPr>
          <a:xfrm>
            <a:off x="378902" y="1158271"/>
            <a:ext cx="5824537" cy="1030870"/>
          </a:xfrm>
        </p:spPr>
        <p:txBody>
          <a:bodyPr>
            <a:normAutofit fontScale="90000"/>
          </a:bodyPr>
          <a:lstStyle/>
          <a:p>
            <a:r>
              <a:rPr lang="en-US" sz="2400" dirty="0">
                <a:latin typeface="Times New Roman" panose="02020603050405020304" pitchFamily="18" charset="0"/>
                <a:cs typeface="Times New Roman" panose="02020603050405020304" pitchFamily="18" charset="0"/>
              </a:rPr>
              <a:t>Cultural Practice: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Jehovah’s Witnesses and Restricting Blood Transfusions</a:t>
            </a:r>
          </a:p>
        </p:txBody>
      </p:sp>
      <p:sp>
        <p:nvSpPr>
          <p:cNvPr id="3" name="Subtitle 2">
            <a:extLst>
              <a:ext uri="{FF2B5EF4-FFF2-40B4-BE49-F238E27FC236}">
                <a16:creationId xmlns:a16="http://schemas.microsoft.com/office/drawing/2014/main" id="{1B5FE546-8501-D34A-BC65-5AA80E95A1A3}"/>
              </a:ext>
            </a:extLst>
          </p:cNvPr>
          <p:cNvSpPr>
            <a:spLocks noGrp="1"/>
          </p:cNvSpPr>
          <p:nvPr>
            <p:ph type="subTitle" idx="1"/>
          </p:nvPr>
        </p:nvSpPr>
        <p:spPr>
          <a:xfrm>
            <a:off x="1126762" y="3018774"/>
            <a:ext cx="4328819" cy="2165520"/>
          </a:xfrm>
        </p:spPr>
        <p:txBody>
          <a:bodyPr>
            <a:noAutofit/>
          </a:bodyPr>
          <a:lstStyle/>
          <a:p>
            <a:pPr>
              <a:lnSpc>
                <a:spcPct val="110000"/>
              </a:lnSpc>
            </a:pPr>
            <a:r>
              <a:rPr lang="en-US" sz="1600" dirty="0">
                <a:solidFill>
                  <a:schemeClr val="tx1"/>
                </a:solidFill>
                <a:latin typeface="Times New Roman" panose="02020603050405020304" pitchFamily="18" charset="0"/>
                <a:cs typeface="Times New Roman" panose="02020603050405020304" pitchFamily="18" charset="0"/>
              </a:rPr>
              <a:t>Eugenio </a:t>
            </a:r>
            <a:r>
              <a:rPr lang="en-US" sz="1600" dirty="0" err="1">
                <a:solidFill>
                  <a:schemeClr val="tx1"/>
                </a:solidFill>
                <a:latin typeface="Times New Roman" panose="02020603050405020304" pitchFamily="18" charset="0"/>
                <a:cs typeface="Times New Roman" panose="02020603050405020304" pitchFamily="18" charset="0"/>
              </a:rPr>
              <a:t>Orona</a:t>
            </a:r>
            <a:r>
              <a:rPr lang="en-US" sz="1600" dirty="0">
                <a:solidFill>
                  <a:schemeClr val="tx1"/>
                </a:solidFill>
                <a:latin typeface="Times New Roman" panose="02020603050405020304" pitchFamily="18" charset="0"/>
                <a:cs typeface="Times New Roman" panose="02020603050405020304" pitchFamily="18" charset="0"/>
              </a:rPr>
              <a:t>, Jr.</a:t>
            </a:r>
          </a:p>
          <a:p>
            <a:pPr>
              <a:lnSpc>
                <a:spcPct val="110000"/>
              </a:lnSpc>
            </a:pPr>
            <a:r>
              <a:rPr lang="en-US" sz="1600" dirty="0">
                <a:solidFill>
                  <a:schemeClr val="tx1"/>
                </a:solidFill>
                <a:latin typeface="Times New Roman" panose="02020603050405020304" pitchFamily="18" charset="0"/>
                <a:cs typeface="Times New Roman" panose="02020603050405020304" pitchFamily="18" charset="0"/>
              </a:rPr>
              <a:t>University of Mary</a:t>
            </a:r>
          </a:p>
          <a:p>
            <a:pPr>
              <a:lnSpc>
                <a:spcPct val="110000"/>
              </a:lnSpc>
            </a:pPr>
            <a:r>
              <a:rPr lang="en-US" sz="1600" dirty="0">
                <a:solidFill>
                  <a:schemeClr val="tx1"/>
                </a:solidFill>
                <a:latin typeface="Times New Roman" panose="02020603050405020304" pitchFamily="18" charset="0"/>
                <a:cs typeface="Times New Roman" panose="02020603050405020304" pitchFamily="18" charset="0"/>
              </a:rPr>
              <a:t>NUR 510: Healthcare Across the Population</a:t>
            </a:r>
          </a:p>
          <a:p>
            <a:pPr>
              <a:lnSpc>
                <a:spcPct val="110000"/>
              </a:lnSpc>
            </a:pPr>
            <a:r>
              <a:rPr lang="en-US" sz="1600" dirty="0">
                <a:solidFill>
                  <a:schemeClr val="tx1"/>
                </a:solidFill>
                <a:latin typeface="Times New Roman" panose="02020603050405020304" pitchFamily="18" charset="0"/>
                <a:cs typeface="Times New Roman" panose="02020603050405020304" pitchFamily="18" charset="0"/>
              </a:rPr>
              <a:t>Dr. Joan </a:t>
            </a:r>
            <a:r>
              <a:rPr lang="en-US" sz="1600" dirty="0" err="1">
                <a:solidFill>
                  <a:schemeClr val="tx1"/>
                </a:solidFill>
                <a:latin typeface="Times New Roman" panose="02020603050405020304" pitchFamily="18" charset="0"/>
                <a:cs typeface="Times New Roman" panose="02020603050405020304" pitchFamily="18" charset="0"/>
              </a:rPr>
              <a:t>Doerner</a:t>
            </a:r>
            <a:endParaRPr lang="en-US" sz="1600" dirty="0">
              <a:solidFill>
                <a:schemeClr val="tx1"/>
              </a:solidFill>
              <a:latin typeface="Times New Roman" panose="02020603050405020304" pitchFamily="18" charset="0"/>
              <a:cs typeface="Times New Roman" panose="02020603050405020304" pitchFamily="18" charset="0"/>
            </a:endParaRPr>
          </a:p>
          <a:p>
            <a:pPr>
              <a:lnSpc>
                <a:spcPct val="110000"/>
              </a:lnSpc>
            </a:pPr>
            <a:r>
              <a:rPr lang="en-US" sz="1600" dirty="0">
                <a:solidFill>
                  <a:schemeClr val="tx1"/>
                </a:solidFill>
                <a:latin typeface="Times New Roman" panose="02020603050405020304" pitchFamily="18" charset="0"/>
                <a:cs typeface="Times New Roman" panose="02020603050405020304" pitchFamily="18" charset="0"/>
              </a:rPr>
              <a:t>February 4, 2021</a:t>
            </a:r>
          </a:p>
        </p:txBody>
      </p:sp>
      <p:pic>
        <p:nvPicPr>
          <p:cNvPr id="17" name="Picture 11">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14" name="Picture 13">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18" name="Graphic 6" descr="IV">
            <a:extLst>
              <a:ext uri="{FF2B5EF4-FFF2-40B4-BE49-F238E27FC236}">
                <a16:creationId xmlns:a16="http://schemas.microsoft.com/office/drawing/2014/main" id="{5789B9F7-1754-4AD7-BC7B-F7089EC8310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90459" y="948266"/>
            <a:ext cx="4743406" cy="4743406"/>
          </a:xfrm>
          <a:prstGeom prst="rect">
            <a:avLst/>
          </a:prstGeom>
        </p:spPr>
      </p:pic>
      <p:pic>
        <p:nvPicPr>
          <p:cNvPr id="16" name="Picture 15">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Tree>
    <p:extLst>
      <p:ext uri="{BB962C8B-B14F-4D97-AF65-F5344CB8AC3E}">
        <p14:creationId xmlns:p14="http://schemas.microsoft.com/office/powerpoint/2010/main" val="243960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90000"/>
                <a:lumMod val="110000"/>
              </a:schemeClr>
            </a:gs>
            <a:gs pos="100000">
              <a:srgbClr val="C00000">
                <a:lumMod val="100000"/>
                <a:alpha val="47000"/>
              </a:srgbClr>
            </a:gs>
          </a:gsLst>
          <a:lin ang="5400000" scaled="0"/>
          <a:tileRect/>
        </a:gra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6D58954F-C5AC-4BE0-811D-8DFE18E350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C359E835-CE77-4DCC-8EC3-1924094D3B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6061" y="-2"/>
            <a:ext cx="81313" cy="6858002"/>
          </a:xfrm>
          <a:prstGeom prst="rect">
            <a:avLst/>
          </a:prstGeom>
          <a:gradFill flip="none" rotWithShape="1">
            <a:gsLst>
              <a:gs pos="84000">
                <a:srgbClr val="B5B5B5"/>
              </a:gs>
              <a:gs pos="60159">
                <a:srgbClr val="D5D5D5"/>
              </a:gs>
              <a:gs pos="50447">
                <a:srgbClr val="E6E6E6"/>
              </a:gs>
              <a:gs pos="44260">
                <a:srgbClr val="D5D5D5"/>
              </a:gs>
              <a:gs pos="15928">
                <a:srgbClr val="B5B5B5"/>
              </a:gs>
              <a:gs pos="7000">
                <a:srgbClr val="8A8A8A"/>
              </a:gs>
              <a:gs pos="0">
                <a:srgbClr val="BBBBBB"/>
              </a:gs>
              <a:gs pos="93000">
                <a:srgbClr val="8A8A8A"/>
              </a:gs>
              <a:gs pos="100000">
                <a:srgbClr val="BBBBB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Charles Taze Russell">
            <a:extLst>
              <a:ext uri="{FF2B5EF4-FFF2-40B4-BE49-F238E27FC236}">
                <a16:creationId xmlns:a16="http://schemas.microsoft.com/office/drawing/2014/main" id="{C48303F1-ED03-A847-85EE-31EC3021BB83}"/>
              </a:ext>
            </a:extLst>
          </p:cNvPr>
          <p:cNvPicPr>
            <a:picLocks noChangeAspect="1"/>
          </p:cNvPicPr>
          <p:nvPr/>
        </p:nvPicPr>
        <p:blipFill rotWithShape="1">
          <a:blip r:embed="rId2"/>
          <a:srcRect l="1980" r="18231" b="1"/>
          <a:stretch/>
        </p:blipFill>
        <p:spPr>
          <a:xfrm>
            <a:off x="8157374" y="10"/>
            <a:ext cx="4034626" cy="6857990"/>
          </a:xfrm>
          <a:prstGeom prst="rect">
            <a:avLst/>
          </a:prstGeom>
        </p:spPr>
      </p:pic>
      <p:pic>
        <p:nvPicPr>
          <p:cNvPr id="20" name="Picture 15">
            <a:extLst>
              <a:ext uri="{FF2B5EF4-FFF2-40B4-BE49-F238E27FC236}">
                <a16:creationId xmlns:a16="http://schemas.microsoft.com/office/drawing/2014/main" id="{B03B59B5-123A-4DC5-87BD-6D3E22FA65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C14F291-B15E-AF47-8263-C15D166508B7}"/>
              </a:ext>
            </a:extLst>
          </p:cNvPr>
          <p:cNvSpPr>
            <a:spLocks noGrp="1"/>
          </p:cNvSpPr>
          <p:nvPr>
            <p:ph type="title"/>
          </p:nvPr>
        </p:nvSpPr>
        <p:spPr>
          <a:xfrm>
            <a:off x="913776" y="618517"/>
            <a:ext cx="6672886" cy="714983"/>
          </a:xfrm>
        </p:spPr>
        <p:txBody>
          <a:bodyPr>
            <a:normAutofit/>
          </a:bodyPr>
          <a:lstStyle/>
          <a:p>
            <a:r>
              <a:rPr lang="en-US" sz="2400" dirty="0">
                <a:latin typeface="Times New Roman" panose="02020603050405020304" pitchFamily="18" charset="0"/>
                <a:cs typeface="Times New Roman" panose="02020603050405020304" pitchFamily="18" charset="0"/>
              </a:rPr>
              <a:t>Jehovah’s Witness</a:t>
            </a:r>
          </a:p>
        </p:txBody>
      </p:sp>
      <p:sp>
        <p:nvSpPr>
          <p:cNvPr id="3" name="Content Placeholder 2">
            <a:extLst>
              <a:ext uri="{FF2B5EF4-FFF2-40B4-BE49-F238E27FC236}">
                <a16:creationId xmlns:a16="http://schemas.microsoft.com/office/drawing/2014/main" id="{186705C4-D51A-6D49-826B-2D77DC9AFE8A}"/>
              </a:ext>
            </a:extLst>
          </p:cNvPr>
          <p:cNvSpPr>
            <a:spLocks noGrp="1"/>
          </p:cNvSpPr>
          <p:nvPr>
            <p:ph sz="quarter" idx="13"/>
          </p:nvPr>
        </p:nvSpPr>
        <p:spPr>
          <a:xfrm>
            <a:off x="565982" y="1460500"/>
            <a:ext cx="7368473" cy="4461483"/>
          </a:xfrm>
        </p:spPr>
        <p:txBody>
          <a:bodyPr>
            <a:normAutofit/>
          </a:bodyPr>
          <a:lstStyle/>
          <a:p>
            <a:pPr marL="0" indent="0">
              <a:lnSpc>
                <a:spcPct val="110000"/>
              </a:lnSpc>
              <a:buNone/>
            </a:pPr>
            <a:r>
              <a:rPr lang="en-US" sz="1100" cap="none" dirty="0">
                <a:latin typeface="Times New Roman" panose="02020603050405020304" pitchFamily="18" charset="0"/>
                <a:cs typeface="Times New Roman" panose="02020603050405020304" pitchFamily="18" charset="0"/>
              </a:rPr>
              <a:t>	</a:t>
            </a:r>
            <a:r>
              <a:rPr lang="en-US" sz="1800" cap="none" dirty="0">
                <a:latin typeface="Times New Roman" panose="02020603050405020304" pitchFamily="18" charset="0"/>
                <a:cs typeface="Times New Roman" panose="02020603050405020304" pitchFamily="18" charset="0"/>
              </a:rPr>
              <a:t>Restricting blood transfusion is a known cultural practice of Jehovah’s Witnesses.  Jehovah’s Witness is a religion that was founded in Allegheny, Pennsylvania, by Charles </a:t>
            </a:r>
            <a:r>
              <a:rPr lang="en-US" sz="1800" cap="none" dirty="0" err="1">
                <a:latin typeface="Times New Roman" panose="02020603050405020304" pitchFamily="18" charset="0"/>
                <a:cs typeface="Times New Roman" panose="02020603050405020304" pitchFamily="18" charset="0"/>
              </a:rPr>
              <a:t>Taze</a:t>
            </a:r>
            <a:r>
              <a:rPr lang="en-US" sz="1800" cap="none" dirty="0">
                <a:latin typeface="Times New Roman" panose="02020603050405020304" pitchFamily="18" charset="0"/>
                <a:cs typeface="Times New Roman" panose="02020603050405020304" pitchFamily="18" charset="0"/>
              </a:rPr>
              <a:t> Russell in 1884. Charles grew-up as a Christian in the Presbyterian Church, and from his bible studies, the second coming of Christ influenced him. Jehovah’s Witnesses believe the Bible is God’s right words; therefore, containing the truth (Public broadcasting service [PBS], n.d.). </a:t>
            </a:r>
          </a:p>
          <a:p>
            <a:pPr marL="0" indent="0">
              <a:lnSpc>
                <a:spcPct val="110000"/>
              </a:lnSpc>
              <a:buNone/>
            </a:pPr>
            <a:r>
              <a:rPr lang="en-US" sz="1800" cap="none" dirty="0">
                <a:latin typeface="Times New Roman" panose="02020603050405020304" pitchFamily="18" charset="0"/>
                <a:cs typeface="Times New Roman" panose="02020603050405020304" pitchFamily="18" charset="0"/>
              </a:rPr>
              <a:t>	Charles wrote pamphlets, which are now known as the Watch Tower; the restriction of receiving blood transfusion started on July 1, 1945, from the Watch Tower’s writings and came from the interpretation of scriptures in Genesis 9:4, Leviticus 17:11-14, and Acts 15: 20,29. These scriptures indicate that blood contains a creature's life, and we must not ingest it (Spencer, 2002).</a:t>
            </a:r>
          </a:p>
          <a:p>
            <a:pPr marL="0" indent="0">
              <a:lnSpc>
                <a:spcPct val="110000"/>
              </a:lnSpc>
              <a:buNone/>
            </a:pPr>
            <a:r>
              <a:rPr lang="en-US" sz="1100" cap="none"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1601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102DE-301E-494F-9082-E0E4BCF1D340}"/>
              </a:ext>
            </a:extLst>
          </p:cNvPr>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Jehovah’s Witness Cont.</a:t>
            </a:r>
          </a:p>
        </p:txBody>
      </p:sp>
      <p:sp>
        <p:nvSpPr>
          <p:cNvPr id="3" name="Content Placeholder 2">
            <a:extLst>
              <a:ext uri="{FF2B5EF4-FFF2-40B4-BE49-F238E27FC236}">
                <a16:creationId xmlns:a16="http://schemas.microsoft.com/office/drawing/2014/main" id="{E176FED1-21CA-6B44-8DE0-70B99C32DB0D}"/>
              </a:ext>
            </a:extLst>
          </p:cNvPr>
          <p:cNvSpPr>
            <a:spLocks noGrp="1"/>
          </p:cNvSpPr>
          <p:nvPr>
            <p:ph sz="quarter" idx="13"/>
          </p:nvPr>
        </p:nvSpPr>
        <p:spPr/>
        <p:txBody>
          <a:bodyPr/>
          <a:lstStyle/>
          <a:p>
            <a:pPr marL="0" indent="0">
              <a:buNone/>
            </a:pPr>
            <a:r>
              <a:rPr lang="en-US" sz="1800" cap="none" dirty="0">
                <a:latin typeface="Times New Roman" panose="02020603050405020304" pitchFamily="18" charset="0"/>
                <a:cs typeface="Times New Roman" panose="02020603050405020304" pitchFamily="18" charset="0"/>
              </a:rPr>
              <a:t>	Jehovah’s Witness take these scriptures to include intravenous (I.V.) blood transfusions, including red blood cells, white blood cells, plasma, and platelets. A Jehovah’s Witness cannot receive blood even if it’s their pre-stored blood (PBS, n.d.).  The Jehovah’s Witnesses have written on this issue in Watch Tower articles; it stated that receiving any blood is prohibited as mentioned in Leviticus 3:17, whether by mouth or through veins.  </a:t>
            </a:r>
          </a:p>
          <a:p>
            <a:pPr marL="0" indent="0">
              <a:buNone/>
            </a:pPr>
            <a:r>
              <a:rPr lang="en-US" sz="1800" cap="none" dirty="0">
                <a:latin typeface="Times New Roman" panose="02020603050405020304" pitchFamily="18" charset="0"/>
                <a:cs typeface="Times New Roman" panose="02020603050405020304" pitchFamily="18" charset="0"/>
              </a:rPr>
              <a:t>	For a Jehovah’s Witness blood is sacred; therefore, if an animal's life is taken, the blood must be poured out, as written in Genesis 9:3-4 (Spencer, 2002). This is the reason why Jehovah’s Witnesses must eat their meats well done, as they are not allowed to receive blood even by mouth.</a:t>
            </a:r>
          </a:p>
          <a:p>
            <a:endParaRPr lang="en-US" dirty="0"/>
          </a:p>
        </p:txBody>
      </p:sp>
    </p:spTree>
    <p:extLst>
      <p:ext uri="{BB962C8B-B14F-4D97-AF65-F5344CB8AC3E}">
        <p14:creationId xmlns:p14="http://schemas.microsoft.com/office/powerpoint/2010/main" val="358655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2A867-2277-994B-9AB3-BE91CB7003BD}"/>
              </a:ext>
            </a:extLst>
          </p:cNvPr>
          <p:cNvSpPr>
            <a:spLocks noGrp="1"/>
          </p:cNvSpPr>
          <p:nvPr>
            <p:ph type="title"/>
          </p:nvPr>
        </p:nvSpPr>
        <p:spPr>
          <a:xfrm>
            <a:off x="913774" y="313718"/>
            <a:ext cx="10364451" cy="753083"/>
          </a:xfrm>
        </p:spPr>
        <p:txBody>
          <a:bodyPr>
            <a:normAutofit/>
          </a:bodyPr>
          <a:lstStyle/>
          <a:p>
            <a:r>
              <a:rPr lang="en-US" sz="2400" dirty="0">
                <a:latin typeface="Times New Roman" panose="02020603050405020304" pitchFamily="18" charset="0"/>
                <a:cs typeface="Times New Roman" panose="02020603050405020304" pitchFamily="18" charset="0"/>
              </a:rPr>
              <a:t>Public Health Implications</a:t>
            </a:r>
          </a:p>
        </p:txBody>
      </p:sp>
      <p:sp>
        <p:nvSpPr>
          <p:cNvPr id="3" name="Content Placeholder 2">
            <a:extLst>
              <a:ext uri="{FF2B5EF4-FFF2-40B4-BE49-F238E27FC236}">
                <a16:creationId xmlns:a16="http://schemas.microsoft.com/office/drawing/2014/main" id="{5C005CF7-0B54-2142-BA84-ACDFC71650BF}"/>
              </a:ext>
            </a:extLst>
          </p:cNvPr>
          <p:cNvSpPr>
            <a:spLocks noGrp="1"/>
          </p:cNvSpPr>
          <p:nvPr>
            <p:ph sz="quarter" idx="13"/>
          </p:nvPr>
        </p:nvSpPr>
        <p:spPr>
          <a:xfrm>
            <a:off x="913774" y="1066801"/>
            <a:ext cx="10363826" cy="4813300"/>
          </a:xfrm>
        </p:spPr>
        <p:txBody>
          <a:bodyPr>
            <a:normAutofit fontScale="85000" lnSpcReduction="20000"/>
          </a:bodyPr>
          <a:lstStyle/>
          <a:p>
            <a:pPr marL="0" indent="0">
              <a:buNone/>
            </a:pPr>
            <a:r>
              <a:rPr lang="en-US" cap="none" dirty="0">
                <a:latin typeface="Times New Roman" panose="02020603050405020304" pitchFamily="18" charset="0"/>
                <a:cs typeface="Times New Roman" panose="02020603050405020304" pitchFamily="18" charset="0"/>
              </a:rPr>
              <a:t>	</a:t>
            </a:r>
            <a:r>
              <a:rPr lang="en-US" sz="2100" cap="none" dirty="0">
                <a:latin typeface="Times New Roman" panose="02020603050405020304" pitchFamily="18" charset="0"/>
                <a:cs typeface="Times New Roman" panose="02020603050405020304" pitchFamily="18" charset="0"/>
              </a:rPr>
              <a:t>There are over 7 million Jehovah’s Witnesses worldwide. Jehovah’s Witnesses do not celebrate worldly traditions such as holidays or birthdays. They do not salute flags, vote, enlist in the military, and have no politically affiliation (Chand et al., 2014). Since Jehovah’s Witnesses refuse to receive blood transfusions, they also do not donate it; therefore, directly impacting public health. Currently, many blood centers across the country have one- to two-day’s worth of supply; Jehovah’s Witnesses would help the shortage if they were able to donate (Romero, 2020).</a:t>
            </a:r>
          </a:p>
          <a:p>
            <a:pPr marL="0" indent="0">
              <a:buNone/>
            </a:pPr>
            <a:r>
              <a:rPr lang="en-US" sz="2100" cap="none" dirty="0">
                <a:latin typeface="Times New Roman" panose="02020603050405020304" pitchFamily="18" charset="0"/>
                <a:cs typeface="Times New Roman" panose="02020603050405020304" pitchFamily="18" charset="0"/>
              </a:rPr>
              <a:t>	Refusing blood transfusions impact the patient directly if severe blood loss occurs. This type of patient could incur a mental disability from a lack of oxygen to their brain. Blood carries oxygen, and with extreme blood loss, the brain is not being perfused adequately; therefore, affecting its functionality. Severe blood loss can also cause organ failure if the blood is not sufficiently replaced (Chand et al., 2014). </a:t>
            </a:r>
          </a:p>
          <a:p>
            <a:pPr marL="0" indent="0">
              <a:buNone/>
            </a:pPr>
            <a:r>
              <a:rPr lang="en-US" sz="2100" cap="none" dirty="0">
                <a:latin typeface="Times New Roman" panose="02020603050405020304" pitchFamily="18" charset="0"/>
                <a:cs typeface="Times New Roman" panose="02020603050405020304" pitchFamily="18" charset="0"/>
              </a:rPr>
              <a:t>	Blood free surgery’s come with risks and raise some concerns. Ethically refusing blood transfusions causes dilemmas between the patient and the physician. Patients have the right to autonomy and can reject transfusions even if it means death; however, a healthcare worker’s duty is to provide optimal treatment (Chand et al., 2014). </a:t>
            </a:r>
          </a:p>
          <a:p>
            <a:pPr marL="0" indent="0">
              <a:buNone/>
            </a:pPr>
            <a:r>
              <a:rPr lang="en-US" sz="1900" cap="none" dirty="0">
                <a:latin typeface="Times New Roman" panose="02020603050405020304" pitchFamily="18" charset="0"/>
                <a:cs typeface="Times New Roman" panose="02020603050405020304" pitchFamily="18" charset="0"/>
              </a:rPr>
              <a:t>	</a:t>
            </a:r>
            <a:endParaRPr lang="en-US" cap="none"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61307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64A31-12E6-7645-ACFF-B4115760D032}"/>
              </a:ext>
            </a:extLst>
          </p:cNvPr>
          <p:cNvSpPr>
            <a:spLocks noGrp="1"/>
          </p:cNvSpPr>
          <p:nvPr>
            <p:ph type="title"/>
          </p:nvPr>
        </p:nvSpPr>
        <p:spPr>
          <a:xfrm>
            <a:off x="913774" y="377218"/>
            <a:ext cx="10364451" cy="689583"/>
          </a:xfrm>
        </p:spPr>
        <p:txBody>
          <a:bodyPr>
            <a:normAutofit/>
          </a:bodyPr>
          <a:lstStyle/>
          <a:p>
            <a:r>
              <a:rPr lang="en-US" sz="2000" dirty="0">
                <a:latin typeface="Times New Roman" panose="02020603050405020304" pitchFamily="18" charset="0"/>
                <a:cs typeface="Times New Roman" panose="02020603050405020304" pitchFamily="18" charset="0"/>
              </a:rPr>
              <a:t>Public Health Implications Cont.</a:t>
            </a:r>
          </a:p>
        </p:txBody>
      </p:sp>
      <p:sp>
        <p:nvSpPr>
          <p:cNvPr id="3" name="Content Placeholder 2">
            <a:extLst>
              <a:ext uri="{FF2B5EF4-FFF2-40B4-BE49-F238E27FC236}">
                <a16:creationId xmlns:a16="http://schemas.microsoft.com/office/drawing/2014/main" id="{69CB5D3E-0F00-F54F-A952-9B7DAFF36A56}"/>
              </a:ext>
            </a:extLst>
          </p:cNvPr>
          <p:cNvSpPr>
            <a:spLocks noGrp="1"/>
          </p:cNvSpPr>
          <p:nvPr>
            <p:ph sz="quarter" idx="13"/>
          </p:nvPr>
        </p:nvSpPr>
        <p:spPr>
          <a:xfrm>
            <a:off x="913774" y="1244600"/>
            <a:ext cx="10363826" cy="4546599"/>
          </a:xfrm>
        </p:spPr>
        <p:txBody>
          <a:bodyPr/>
          <a:lstStyle/>
          <a:p>
            <a:pPr marL="0" indent="0">
              <a:buNone/>
            </a:pPr>
            <a:r>
              <a:rPr lang="en-US" cap="none" dirty="0">
                <a:latin typeface="Times New Roman" panose="02020603050405020304" pitchFamily="18" charset="0"/>
                <a:cs typeface="Times New Roman" panose="02020603050405020304" pitchFamily="18" charset="0"/>
              </a:rPr>
              <a:t>	</a:t>
            </a:r>
            <a:r>
              <a:rPr lang="en-US" sz="1800" cap="none" dirty="0">
                <a:latin typeface="Times New Roman" panose="02020603050405020304" pitchFamily="18" charset="0"/>
                <a:cs typeface="Times New Roman" panose="02020603050405020304" pitchFamily="18" charset="0"/>
              </a:rPr>
              <a:t>An ethical concern is with children. A physician needs to explain that although all attempts will be made to avoid blood transfusion, the doctor can override this decision if consent to refuse is unreasonable.  Moreover, if a child is at risk of dying and a doctor fails to provide life-saving treatment, criminal prosecution can occur (Chand et al., 2014). </a:t>
            </a:r>
          </a:p>
          <a:p>
            <a:pPr marL="0" indent="0">
              <a:buNone/>
            </a:pPr>
            <a:r>
              <a:rPr lang="en-US" sz="1800" cap="none" dirty="0">
                <a:latin typeface="Times New Roman" panose="02020603050405020304" pitchFamily="18" charset="0"/>
                <a:cs typeface="Times New Roman" panose="02020603050405020304" pitchFamily="18" charset="0"/>
              </a:rPr>
              <a:t>	Judges have often placed court orders in emergent situations allowing doctors to override the parent's decision and transfuse blood if necessary. This courts decision would force Jehovah’s Witnesses to file a claim stating their right to autonomy and informed consent was violated (PBS, n.d.). </a:t>
            </a:r>
          </a:p>
          <a:p>
            <a:pPr marL="0" indent="0">
              <a:buNone/>
            </a:pPr>
            <a:r>
              <a:rPr lang="en-US" sz="1800" cap="none" dirty="0">
                <a:latin typeface="Times New Roman" panose="02020603050405020304" pitchFamily="18" charset="0"/>
                <a:cs typeface="Times New Roman" panose="02020603050405020304" pitchFamily="18" charset="0"/>
              </a:rPr>
              <a:t>	Another dilemma is dealing with emergencies. Most Jehovah’s Witnesses carry a blood card letting an emergency response team, or a healthcare provider know that they refuse all types of blood transfusions; however, if no card is available, a provider is expected to deliver optimal care.  If a loved one, relative, or friend states the patient would not want to receive a blood transfusion, documentation must be presented as evidence of their wishes (Chand et al., 2014). </a:t>
            </a:r>
          </a:p>
        </p:txBody>
      </p:sp>
    </p:spTree>
    <p:extLst>
      <p:ext uri="{BB962C8B-B14F-4D97-AF65-F5344CB8AC3E}">
        <p14:creationId xmlns:p14="http://schemas.microsoft.com/office/powerpoint/2010/main" val="251464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DFF3E-E094-6643-B89C-E2DEA5086949}"/>
              </a:ext>
            </a:extLst>
          </p:cNvPr>
          <p:cNvSpPr>
            <a:spLocks noGrp="1"/>
          </p:cNvSpPr>
          <p:nvPr>
            <p:ph type="title"/>
          </p:nvPr>
        </p:nvSpPr>
        <p:spPr>
          <a:xfrm>
            <a:off x="5473701" y="1308100"/>
            <a:ext cx="6286500" cy="1066801"/>
          </a:xfrm>
        </p:spPr>
        <p:txBody>
          <a:bodyPr>
            <a:noAutofit/>
          </a:bodyPr>
          <a:lstStyle/>
          <a:p>
            <a:r>
              <a:rPr lang="en-US" sz="2400" dirty="0">
                <a:latin typeface="Times New Roman" panose="02020603050405020304" pitchFamily="18" charset="0"/>
                <a:cs typeface="Times New Roman" panose="02020603050405020304" pitchFamily="18" charset="0"/>
              </a:rPr>
              <a:t>Health Promotion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&amp;</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Illness Prevention</a:t>
            </a:r>
          </a:p>
        </p:txBody>
      </p:sp>
      <p:pic>
        <p:nvPicPr>
          <p:cNvPr id="5" name="Content Placeholder 4" descr="Shape&#10;&#10;Description automatically generated">
            <a:extLst>
              <a:ext uri="{FF2B5EF4-FFF2-40B4-BE49-F238E27FC236}">
                <a16:creationId xmlns:a16="http://schemas.microsoft.com/office/drawing/2014/main" id="{9EE7E56C-9418-F947-BE66-E7ECF54B51AD}"/>
              </a:ext>
            </a:extLst>
          </p:cNvPr>
          <p:cNvPicPr>
            <a:picLocks noGrp="1" noChangeAspect="1"/>
          </p:cNvPicPr>
          <p:nvPr>
            <p:ph sz="quarter" idx="13"/>
          </p:nvPr>
        </p:nvPicPr>
        <p:blipFill>
          <a:blip r:embed="rId2"/>
          <a:stretch>
            <a:fillRect/>
          </a:stretch>
        </p:blipFill>
        <p:spPr>
          <a:xfrm>
            <a:off x="0" y="1308100"/>
            <a:ext cx="5295900" cy="4953000"/>
          </a:xfrm>
        </p:spPr>
      </p:pic>
      <p:sp>
        <p:nvSpPr>
          <p:cNvPr id="8" name="TextBox 7">
            <a:extLst>
              <a:ext uri="{FF2B5EF4-FFF2-40B4-BE49-F238E27FC236}">
                <a16:creationId xmlns:a16="http://schemas.microsoft.com/office/drawing/2014/main" id="{E81A9F2C-CA83-C049-8B89-58FF7AE94F0C}"/>
              </a:ext>
            </a:extLst>
          </p:cNvPr>
          <p:cNvSpPr txBox="1"/>
          <p:nvPr/>
        </p:nvSpPr>
        <p:spPr>
          <a:xfrm>
            <a:off x="5613400" y="2693075"/>
            <a:ext cx="6146801" cy="3693319"/>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Interventions to minimize the risk of blood transfusions need to be considered when caring for patients who are Jehovah’s Witnesses. These interventions include stopping any blood-thinners, NSAIDS, fish oil, or initiating antifibrinolytic therapy (Chand et al., 2014).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a Jehovah’s witness becomes hypovolemic then they can receive crystalloids or colloids to help them with tissue perfusion and keep their mean arterial pressure above 65 (Chand et al., 2014).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92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64A21-C669-244B-AD3F-387020E6D6F5}"/>
              </a:ext>
            </a:extLst>
          </p:cNvPr>
          <p:cNvSpPr>
            <a:spLocks noGrp="1"/>
          </p:cNvSpPr>
          <p:nvPr>
            <p:ph type="title"/>
          </p:nvPr>
        </p:nvSpPr>
        <p:spPr>
          <a:xfrm>
            <a:off x="913774" y="723900"/>
            <a:ext cx="10364451" cy="963188"/>
          </a:xfrm>
        </p:spPr>
        <p:txBody>
          <a:bodyPr>
            <a:normAutofit/>
          </a:bodyPr>
          <a:lstStyle/>
          <a:p>
            <a:r>
              <a:rPr lang="en-US" sz="2400" dirty="0">
                <a:latin typeface="Times New Roman" panose="02020603050405020304" pitchFamily="18" charset="0"/>
                <a:cs typeface="Times New Roman" panose="02020603050405020304" pitchFamily="18" charset="0"/>
              </a:rPr>
              <a:t>Health promotion &amp; Illness Prevention Cont.</a:t>
            </a:r>
          </a:p>
        </p:txBody>
      </p:sp>
      <p:sp>
        <p:nvSpPr>
          <p:cNvPr id="3" name="Content Placeholder 2">
            <a:extLst>
              <a:ext uri="{FF2B5EF4-FFF2-40B4-BE49-F238E27FC236}">
                <a16:creationId xmlns:a16="http://schemas.microsoft.com/office/drawing/2014/main" id="{D6F23413-5863-F94E-B6BF-3C19C99476DF}"/>
              </a:ext>
            </a:extLst>
          </p:cNvPr>
          <p:cNvSpPr>
            <a:spLocks noGrp="1"/>
          </p:cNvSpPr>
          <p:nvPr>
            <p:ph sz="quarter" idx="13"/>
          </p:nvPr>
        </p:nvSpPr>
        <p:spPr>
          <a:xfrm>
            <a:off x="913774" y="1943100"/>
            <a:ext cx="10363826" cy="4191000"/>
          </a:xfrm>
        </p:spPr>
        <p:txBody>
          <a:bodyPr/>
          <a:lstStyle/>
          <a:p>
            <a:pPr marL="0" indent="0">
              <a:buNone/>
            </a:pPr>
            <a:r>
              <a:rPr lang="en-US" dirty="0"/>
              <a:t>	</a:t>
            </a:r>
            <a:r>
              <a:rPr lang="en-US" sz="1800" cap="none" dirty="0">
                <a:latin typeface="Times New Roman" panose="02020603050405020304" pitchFamily="18" charset="0"/>
                <a:cs typeface="Times New Roman" panose="02020603050405020304" pitchFamily="18" charset="0"/>
              </a:rPr>
              <a:t>Jehovah’s Witnesses religion prevents them from receiving fresh plasma, an alternative if blood transfusion is required, is using recombinant activated factor VII. This product is made without any human blood or plasma, and it improves hemostasis (Chand et al., 2014).</a:t>
            </a:r>
          </a:p>
          <a:p>
            <a:pPr marL="0" indent="0">
              <a:buNone/>
            </a:pPr>
            <a:r>
              <a:rPr lang="en-US" sz="1800" cap="none" dirty="0">
                <a:latin typeface="Times New Roman" panose="02020603050405020304" pitchFamily="18" charset="0"/>
                <a:cs typeface="Times New Roman" panose="02020603050405020304" pitchFamily="18" charset="0"/>
              </a:rPr>
              <a:t>	The shortage of red blood cells has led to finding other alternatives, and these include perfluorocarbons and Hb solutions. HBOCs are Hb based carriers that are modified Hb solutions; these solutions are not FDA approved. Although there has been success with Hb solutions, they are known to have adverse effects such as myocardial infarctions and pulmonary hypertension (Chand et al., 2014). </a:t>
            </a:r>
          </a:p>
          <a:p>
            <a:pPr marL="0" indent="0">
              <a:buNone/>
            </a:pPr>
            <a:r>
              <a:rPr lang="en-US" sz="1800" cap="none" dirty="0">
                <a:latin typeface="Times New Roman" panose="02020603050405020304" pitchFamily="18" charset="0"/>
                <a:cs typeface="Times New Roman" panose="02020603050405020304" pitchFamily="18" charset="0"/>
              </a:rPr>
              <a:t>	Desmopressin is a vasopressor that stimulates the release of both factor VIII and Willebrand factor, contributing to an increase in platelet aggregation (Chand et al., 2014). Using Vasopressin is a way to prevent the use of blood transfusions among Jehovah’s Witnesses.</a:t>
            </a:r>
          </a:p>
          <a:p>
            <a:pPr marL="0" indent="0">
              <a:buNone/>
            </a:pPr>
            <a:endParaRPr lang="en-US" sz="1800" cap="none" dirty="0">
              <a:latin typeface="Times New Roman" panose="02020603050405020304" pitchFamily="18" charset="0"/>
              <a:cs typeface="Times New Roman" panose="02020603050405020304" pitchFamily="18" charset="0"/>
            </a:endParaRPr>
          </a:p>
          <a:p>
            <a:pPr marL="0" indent="0">
              <a:buNone/>
            </a:pPr>
            <a:endParaRPr lang="en-US"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709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040D-BDDE-184F-8E3D-52B374FE7A33}"/>
              </a:ext>
            </a:extLst>
          </p:cNvPr>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Health Promotion &amp; Illness Prevention Cont.</a:t>
            </a:r>
          </a:p>
        </p:txBody>
      </p:sp>
      <p:sp>
        <p:nvSpPr>
          <p:cNvPr id="3" name="Content Placeholder 2">
            <a:extLst>
              <a:ext uri="{FF2B5EF4-FFF2-40B4-BE49-F238E27FC236}">
                <a16:creationId xmlns:a16="http://schemas.microsoft.com/office/drawing/2014/main" id="{387BA823-504D-F647-9D9B-37CA74958BFB}"/>
              </a:ext>
            </a:extLst>
          </p:cNvPr>
          <p:cNvSpPr>
            <a:spLocks noGrp="1"/>
          </p:cNvSpPr>
          <p:nvPr>
            <p:ph sz="quarter" idx="13"/>
          </p:nvPr>
        </p:nvSpPr>
        <p:spPr/>
        <p:txBody>
          <a:bodyPr/>
          <a:lstStyle/>
          <a:p>
            <a:pPr marL="0" indent="0">
              <a:buNone/>
            </a:pPr>
            <a:r>
              <a:rPr lang="en-US" dirty="0"/>
              <a:t>	</a:t>
            </a:r>
            <a:r>
              <a:rPr lang="en-US" sz="1800" cap="none" dirty="0">
                <a:latin typeface="Times New Roman" panose="02020603050405020304" pitchFamily="18" charset="0"/>
                <a:cs typeface="Times New Roman" panose="02020603050405020304" pitchFamily="18" charset="0"/>
              </a:rPr>
              <a:t>The role of nurses, advance practice nurses, and physicians is listening to and granting Jehovah’s Witnesses wishes of restricting blood transfusions; furthermore, providers need to educate this group on alternative and ask what substitutions are acceptable.  </a:t>
            </a:r>
          </a:p>
          <a:p>
            <a:pPr marL="0" indent="0">
              <a:buNone/>
            </a:pPr>
            <a:r>
              <a:rPr lang="en-US" sz="1800" cap="none" dirty="0">
                <a:latin typeface="Times New Roman" panose="02020603050405020304" pitchFamily="18" charset="0"/>
                <a:cs typeface="Times New Roman" panose="02020603050405020304" pitchFamily="18" charset="0"/>
              </a:rPr>
              <a:t>	There have been many successes in various treatments and surgeries without the need of blood transfusions, including open-heart surgery and organ transplants. Still, to keep this momentum moving forward, providers and patients who practice this religion need to work harmoniously to plan and execute strategies to prevent severe blood loss (PBS, n.d.).</a:t>
            </a:r>
          </a:p>
        </p:txBody>
      </p:sp>
    </p:spTree>
    <p:extLst>
      <p:ext uri="{BB962C8B-B14F-4D97-AF65-F5344CB8AC3E}">
        <p14:creationId xmlns:p14="http://schemas.microsoft.com/office/powerpoint/2010/main" val="1266299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A980D-D29B-384D-934C-D7D04069E1FD}"/>
              </a:ext>
            </a:extLst>
          </p:cNvPr>
          <p:cNvSpPr>
            <a:spLocks noGrp="1"/>
          </p:cNvSpPr>
          <p:nvPr>
            <p:ph type="title"/>
          </p:nvPr>
        </p:nvSpPr>
        <p:spPr>
          <a:xfrm>
            <a:off x="913775" y="618518"/>
            <a:ext cx="10364451" cy="972288"/>
          </a:xfrm>
        </p:spPr>
        <p:txBody>
          <a:bodyPr>
            <a:normAutofit/>
          </a:bodyPr>
          <a:lstStyle/>
          <a:p>
            <a:r>
              <a:rPr lang="en-US" sz="2800" b="1" dirty="0">
                <a:latin typeface="Times New Roman" panose="02020603050405020304" pitchFamily="18" charset="0"/>
                <a:cs typeface="Times New Roman" panose="02020603050405020304" pitchFamily="18" charset="0"/>
              </a:rPr>
              <a:t>Reference</a:t>
            </a:r>
            <a:endParaRPr lang="en-US" sz="2800" dirty="0"/>
          </a:p>
        </p:txBody>
      </p:sp>
      <p:sp>
        <p:nvSpPr>
          <p:cNvPr id="3" name="Content Placeholder 2">
            <a:extLst>
              <a:ext uri="{FF2B5EF4-FFF2-40B4-BE49-F238E27FC236}">
                <a16:creationId xmlns:a16="http://schemas.microsoft.com/office/drawing/2014/main" id="{BE45B4D5-1753-A24F-AE99-F00EE9707F75}"/>
              </a:ext>
            </a:extLst>
          </p:cNvPr>
          <p:cNvSpPr>
            <a:spLocks noGrp="1"/>
          </p:cNvSpPr>
          <p:nvPr>
            <p:ph sz="quarter" idx="13"/>
          </p:nvPr>
        </p:nvSpPr>
        <p:spPr>
          <a:xfrm>
            <a:off x="914087" y="1716946"/>
            <a:ext cx="10363826" cy="3424107"/>
          </a:xfrm>
        </p:spPr>
        <p:txBody>
          <a:bodyPr>
            <a:normAutofit lnSpcReduction="10000"/>
          </a:bodyPr>
          <a:lstStyle/>
          <a:p>
            <a:r>
              <a:rPr lang="en-US" sz="1800" cap="none" dirty="0">
                <a:latin typeface="Times New Roman" panose="02020603050405020304" pitchFamily="18" charset="0"/>
                <a:cs typeface="Times New Roman" panose="02020603050405020304" pitchFamily="18" charset="0"/>
              </a:rPr>
              <a:t>Chand, N. K., Subramanya, H. B., &amp; Rao, G. V. (2014). Management of patients who refuse blood transfusion. </a:t>
            </a:r>
            <a:r>
              <a:rPr lang="en-US" sz="1800" i="1" cap="none" dirty="0">
                <a:latin typeface="Times New Roman" panose="02020603050405020304" pitchFamily="18" charset="0"/>
                <a:cs typeface="Times New Roman" panose="02020603050405020304" pitchFamily="18" charset="0"/>
              </a:rPr>
              <a:t>Indian journal of </a:t>
            </a:r>
            <a:r>
              <a:rPr lang="en-US" sz="1800" i="1" cap="none" dirty="0" err="1">
                <a:latin typeface="Times New Roman" panose="02020603050405020304" pitchFamily="18" charset="0"/>
                <a:cs typeface="Times New Roman" panose="02020603050405020304" pitchFamily="18" charset="0"/>
              </a:rPr>
              <a:t>anaesthesia</a:t>
            </a:r>
            <a:r>
              <a:rPr lang="en-US" sz="1800" cap="none" dirty="0">
                <a:latin typeface="Times New Roman" panose="02020603050405020304" pitchFamily="18" charset="0"/>
                <a:cs typeface="Times New Roman" panose="02020603050405020304" pitchFamily="18" charset="0"/>
              </a:rPr>
              <a:t>, </a:t>
            </a:r>
            <a:r>
              <a:rPr lang="en-US" sz="1800" i="1" cap="none" dirty="0">
                <a:latin typeface="Times New Roman" panose="02020603050405020304" pitchFamily="18" charset="0"/>
                <a:cs typeface="Times New Roman" panose="02020603050405020304" pitchFamily="18" charset="0"/>
              </a:rPr>
              <a:t>58</a:t>
            </a:r>
            <a:r>
              <a:rPr lang="en-US" sz="1800" cap="none" dirty="0">
                <a:latin typeface="Times New Roman" panose="02020603050405020304" pitchFamily="18" charset="0"/>
                <a:cs typeface="Times New Roman" panose="02020603050405020304" pitchFamily="18" charset="0"/>
              </a:rPr>
              <a:t>(5), 658–664. </a:t>
            </a:r>
            <a:r>
              <a:rPr lang="en-US" sz="1800" cap="none" dirty="0">
                <a:latin typeface="Times New Roman" panose="02020603050405020304" pitchFamily="18" charset="0"/>
                <a:cs typeface="Times New Roman" panose="02020603050405020304" pitchFamily="18" charset="0"/>
                <a:hlinkClick r:id="rId2"/>
              </a:rPr>
              <a:t>Https://doi.org/10.4103/0019-5049.144680</a:t>
            </a:r>
            <a:r>
              <a:rPr lang="en-US" sz="1800" cap="none" dirty="0">
                <a:latin typeface="Times New Roman" panose="02020603050405020304" pitchFamily="18" charset="0"/>
                <a:cs typeface="Times New Roman" panose="02020603050405020304" pitchFamily="18" charset="0"/>
              </a:rPr>
              <a:t>.</a:t>
            </a:r>
          </a:p>
          <a:p>
            <a:r>
              <a:rPr lang="en-US" sz="1800" cap="none">
                <a:latin typeface="Times New Roman" panose="02020603050405020304" pitchFamily="18" charset="0"/>
                <a:cs typeface="Times New Roman" panose="02020603050405020304" pitchFamily="18" charset="0"/>
              </a:rPr>
              <a:t>Public </a:t>
            </a:r>
            <a:r>
              <a:rPr lang="en-US" sz="1800" cap="none" dirty="0">
                <a:latin typeface="Times New Roman" panose="02020603050405020304" pitchFamily="18" charset="0"/>
                <a:cs typeface="Times New Roman" panose="02020603050405020304" pitchFamily="18" charset="0"/>
              </a:rPr>
              <a:t>broadcasting service. (n.d.). </a:t>
            </a:r>
            <a:r>
              <a:rPr lang="en-US" sz="1800" i="1" cap="none" dirty="0">
                <a:latin typeface="Times New Roman" panose="02020603050405020304" pitchFamily="18" charset="0"/>
                <a:cs typeface="Times New Roman" panose="02020603050405020304" pitchFamily="18" charset="0"/>
              </a:rPr>
              <a:t>Independent lens . knocking . </a:t>
            </a:r>
            <a:r>
              <a:rPr lang="en-US" sz="1800" i="1" cap="none" dirty="0" err="1">
                <a:latin typeface="Times New Roman" panose="02020603050405020304" pitchFamily="18" charset="0"/>
                <a:cs typeface="Times New Roman" panose="02020603050405020304" pitchFamily="18" charset="0"/>
              </a:rPr>
              <a:t>jehovah's</a:t>
            </a:r>
            <a:r>
              <a:rPr lang="en-US" sz="1800" i="1" cap="none" dirty="0">
                <a:latin typeface="Times New Roman" panose="02020603050405020304" pitchFamily="18" charset="0"/>
                <a:cs typeface="Times New Roman" panose="02020603050405020304" pitchFamily="18" charset="0"/>
              </a:rPr>
              <a:t> witnesses</a:t>
            </a:r>
            <a:r>
              <a:rPr lang="en-US" sz="1800" cap="none" dirty="0">
                <a:latin typeface="Times New Roman" panose="02020603050405020304" pitchFamily="18" charset="0"/>
                <a:cs typeface="Times New Roman" panose="02020603050405020304" pitchFamily="18" charset="0"/>
              </a:rPr>
              <a:t>. Pbs. </a:t>
            </a:r>
            <a:r>
              <a:rPr lang="en-US" sz="1800" cap="none" dirty="0">
                <a:latin typeface="Times New Roman" panose="02020603050405020304" pitchFamily="18" charset="0"/>
                <a:cs typeface="Times New Roman" panose="02020603050405020304" pitchFamily="18" charset="0"/>
                <a:hlinkClick r:id="rId3"/>
              </a:rPr>
              <a:t>Https://www.Pbs.org/independentlens/knocking/witnesses.Html</a:t>
            </a:r>
            <a:r>
              <a:rPr lang="en-US" sz="1800" cap="none" dirty="0">
                <a:latin typeface="Times New Roman" panose="02020603050405020304" pitchFamily="18" charset="0"/>
                <a:cs typeface="Times New Roman" panose="02020603050405020304" pitchFamily="18" charset="0"/>
              </a:rPr>
              <a:t>.</a:t>
            </a:r>
          </a:p>
          <a:p>
            <a:r>
              <a:rPr lang="en-US" sz="1800" cap="none" dirty="0">
                <a:latin typeface="Times New Roman" panose="02020603050405020304" pitchFamily="18" charset="0"/>
                <a:cs typeface="Times New Roman" panose="02020603050405020304" pitchFamily="18" charset="0"/>
              </a:rPr>
              <a:t>Romero, L. (2020, august 24). </a:t>
            </a:r>
            <a:r>
              <a:rPr lang="en-US" sz="1800" i="1" cap="none" dirty="0">
                <a:latin typeface="Times New Roman" panose="02020603050405020304" pitchFamily="18" charset="0"/>
                <a:cs typeface="Times New Roman" panose="02020603050405020304" pitchFamily="18" charset="0"/>
              </a:rPr>
              <a:t>'Alarmingly low': US facing another blood shortage amid ongoing school closures</a:t>
            </a:r>
            <a:r>
              <a:rPr lang="en-US" sz="1800" cap="none" dirty="0">
                <a:latin typeface="Times New Roman" panose="02020603050405020304" pitchFamily="18" charset="0"/>
                <a:cs typeface="Times New Roman" panose="02020603050405020304" pitchFamily="18" charset="0"/>
              </a:rPr>
              <a:t>. ABC news. </a:t>
            </a:r>
            <a:r>
              <a:rPr lang="en-US" sz="1800" cap="none" dirty="0">
                <a:latin typeface="Times New Roman" panose="02020603050405020304" pitchFamily="18" charset="0"/>
                <a:cs typeface="Times New Roman" panose="02020603050405020304" pitchFamily="18" charset="0"/>
                <a:hlinkClick r:id="rId4"/>
              </a:rPr>
              <a:t>Https://abcnews.Go.Com/health/alarmingly-low-us-facing-blood-shortage-amid-ongoing/story?Id=74367511</a:t>
            </a:r>
            <a:r>
              <a:rPr lang="en-US" sz="1800" cap="none" dirty="0">
                <a:latin typeface="Times New Roman" panose="02020603050405020304" pitchFamily="18" charset="0"/>
                <a:cs typeface="Times New Roman" panose="02020603050405020304" pitchFamily="18" charset="0"/>
              </a:rPr>
              <a:t>.</a:t>
            </a:r>
          </a:p>
          <a:p>
            <a:r>
              <a:rPr lang="en-US" sz="1800" cap="none" dirty="0">
                <a:latin typeface="Times New Roman" panose="02020603050405020304" pitchFamily="18" charset="0"/>
                <a:cs typeface="Times New Roman" panose="02020603050405020304" pitchFamily="18" charset="0"/>
              </a:rPr>
              <a:t>Spencer, J. R. (2002). </a:t>
            </a:r>
            <a:r>
              <a:rPr lang="en-US" sz="1800" i="1" cap="none" dirty="0">
                <a:latin typeface="Times New Roman" panose="02020603050405020304" pitchFamily="18" charset="0"/>
                <a:cs typeface="Times New Roman" panose="02020603050405020304" pitchFamily="18" charset="0"/>
              </a:rPr>
              <a:t>A point of contention: the scriptural basis for the </a:t>
            </a:r>
            <a:r>
              <a:rPr lang="en-US" sz="1800" i="1" cap="none" dirty="0" err="1">
                <a:latin typeface="Times New Roman" panose="02020603050405020304" pitchFamily="18" charset="0"/>
                <a:cs typeface="Times New Roman" panose="02020603050405020304" pitchFamily="18" charset="0"/>
              </a:rPr>
              <a:t>jehovah's</a:t>
            </a:r>
            <a:r>
              <a:rPr lang="en-US" sz="1800" i="1" cap="none" dirty="0">
                <a:latin typeface="Times New Roman" panose="02020603050405020304" pitchFamily="18" charset="0"/>
                <a:cs typeface="Times New Roman" panose="02020603050405020304" pitchFamily="18" charset="0"/>
              </a:rPr>
              <a:t> witnesses' refusal of blood transfusions.</a:t>
            </a:r>
            <a:r>
              <a:rPr lang="en-US" sz="1800" cap="none" dirty="0">
                <a:latin typeface="Times New Roman" panose="02020603050405020304" pitchFamily="18" charset="0"/>
                <a:cs typeface="Times New Roman" panose="02020603050405020304" pitchFamily="18" charset="0"/>
              </a:rPr>
              <a:t> Carroll collected. </a:t>
            </a:r>
            <a:r>
              <a:rPr lang="en-US" sz="1800" cap="none" dirty="0">
                <a:latin typeface="Times New Roman" panose="02020603050405020304" pitchFamily="18" charset="0"/>
                <a:cs typeface="Times New Roman" panose="02020603050405020304" pitchFamily="18" charset="0"/>
                <a:hlinkClick r:id="rId5"/>
              </a:rPr>
              <a:t>Https://collected.Jcu.Edu/theo_rels-facpub/61/</a:t>
            </a:r>
            <a:r>
              <a:rPr lang="en-US" sz="1800" cap="none" dirty="0">
                <a:latin typeface="Times New Roman" panose="02020603050405020304" pitchFamily="18" charset="0"/>
                <a:cs typeface="Times New Roman" panose="02020603050405020304" pitchFamily="18" charset="0"/>
              </a:rPr>
              <a:t>.</a:t>
            </a: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17547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{ABFB17B5-2C0C-B748-9806-B921FDE0AE9F}tf10001073</Template>
  <TotalTime>491</TotalTime>
  <Words>1340</Words>
  <Application>Microsoft Macintosh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Tw Cen MT</vt:lpstr>
      <vt:lpstr>Droplet</vt:lpstr>
      <vt:lpstr>Cultural Practice:  Jehovah’s Witnesses and Restricting Blood Transfusions</vt:lpstr>
      <vt:lpstr>Jehovah’s Witness</vt:lpstr>
      <vt:lpstr>Jehovah’s Witness Cont.</vt:lpstr>
      <vt:lpstr>Public Health Implications</vt:lpstr>
      <vt:lpstr>Public Health Implications Cont.</vt:lpstr>
      <vt:lpstr>Health Promotion  &amp;  Illness Prevention</vt:lpstr>
      <vt:lpstr>Health promotion &amp; Illness Prevention Cont.</vt:lpstr>
      <vt:lpstr>Health Promotion &amp; Illness Prevention Cont.</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Practice:  Restricting Blood Transfusions</dc:title>
  <dc:creator>Eugenio Orona</dc:creator>
  <cp:lastModifiedBy>Eugenio Orona</cp:lastModifiedBy>
  <cp:revision>35</cp:revision>
  <dcterms:created xsi:type="dcterms:W3CDTF">2021-02-04T18:24:21Z</dcterms:created>
  <dcterms:modified xsi:type="dcterms:W3CDTF">2023-04-13T19:03:28Z</dcterms:modified>
</cp:coreProperties>
</file>