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2"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0"/>
  </p:normalViewPr>
  <p:slideViewPr>
    <p:cSldViewPr snapToGrid="0">
      <p:cViewPr varScale="1">
        <p:scale>
          <a:sx n="103" d="100"/>
          <a:sy n="103" d="100"/>
        </p:scale>
        <p:origin x="188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8374630c1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18374630c17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
        <p:nvSpPr>
          <p:cNvPr id="158" name="Google Shape;15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2b472558e7_0_14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2b472558e7_0_1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7e382d0f1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17e382d0f1f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7e382d0f1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17e382d0f1f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84ae9ced0f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84ae9ced0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83a1817632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83a18176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8e8481d198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8e8481d19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8e8481d198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8e8481d19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8e8481d198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8e8481d19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7f403f236_3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27f403f23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129ed3ed3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129ed3ed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27f403f23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27f403f2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27f403f236_3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27f403f236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7f403f0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27f403f0f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142031c4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2142031c4c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142031c4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2142031c4c8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42031c4c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2142031c4c8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8374630c1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18374630c17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8374630c17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8374630c1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8374630c17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8374630c1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subTitle" idx="1"/>
          </p:nvPr>
        </p:nvSpPr>
        <p:spPr>
          <a:xfrm>
            <a:off x="1371600" y="3121269"/>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chemeClr val="lt1"/>
              </a:buClr>
              <a:buSzPts val="3200"/>
              <a:buNone/>
              <a:defRPr>
                <a:solidFill>
                  <a:schemeClr val="lt1"/>
                </a:solidFill>
              </a:defRPr>
            </a:lvl1pPr>
            <a:lvl2pPr lvl="1" algn="ctr" rtl="0">
              <a:spcBef>
                <a:spcPts val="560"/>
              </a:spcBef>
              <a:spcAft>
                <a:spcPts val="0"/>
              </a:spcAft>
              <a:buClr>
                <a:schemeClr val="lt1"/>
              </a:buClr>
              <a:buSzPts val="2800"/>
              <a:buNone/>
              <a:defRPr>
                <a:solidFill>
                  <a:schemeClr val="lt1"/>
                </a:solidFill>
              </a:defRPr>
            </a:lvl2pPr>
            <a:lvl3pPr lvl="2" algn="ctr" rtl="0">
              <a:spcBef>
                <a:spcPts val="480"/>
              </a:spcBef>
              <a:spcAft>
                <a:spcPts val="0"/>
              </a:spcAft>
              <a:buClr>
                <a:schemeClr val="lt1"/>
              </a:buClr>
              <a:buSzPts val="2400"/>
              <a:buNone/>
              <a:defRPr>
                <a:solidFill>
                  <a:schemeClr val="lt1"/>
                </a:solidFill>
              </a:defRPr>
            </a:lvl3pPr>
            <a:lvl4pPr lvl="3" algn="ctr" rtl="0">
              <a:spcBef>
                <a:spcPts val="400"/>
              </a:spcBef>
              <a:spcAft>
                <a:spcPts val="0"/>
              </a:spcAft>
              <a:buClr>
                <a:schemeClr val="lt1"/>
              </a:buClr>
              <a:buSzPts val="2000"/>
              <a:buNone/>
              <a:defRPr>
                <a:solidFill>
                  <a:schemeClr val="lt1"/>
                </a:solidFill>
              </a:defRPr>
            </a:lvl4pPr>
            <a:lvl5pPr lvl="4" algn="ctr" rtl="0">
              <a:spcBef>
                <a:spcPts val="400"/>
              </a:spcBef>
              <a:spcAft>
                <a:spcPts val="0"/>
              </a:spcAft>
              <a:buClr>
                <a:schemeClr val="lt1"/>
              </a:buClr>
              <a:buSzPts val="2000"/>
              <a:buNone/>
              <a:defRPr>
                <a:solidFill>
                  <a:schemeClr val="lt1"/>
                </a:solidFill>
              </a:defRPr>
            </a:lvl5pPr>
            <a:lvl6pPr lvl="5" algn="ctr" rtl="0">
              <a:spcBef>
                <a:spcPts val="400"/>
              </a:spcBef>
              <a:spcAft>
                <a:spcPts val="0"/>
              </a:spcAft>
              <a:buClr>
                <a:schemeClr val="lt1"/>
              </a:buClr>
              <a:buSzPts val="2000"/>
              <a:buNone/>
              <a:defRPr>
                <a:solidFill>
                  <a:schemeClr val="lt1"/>
                </a:solidFill>
              </a:defRPr>
            </a:lvl6pPr>
            <a:lvl7pPr lvl="6" algn="ctr" rtl="0">
              <a:spcBef>
                <a:spcPts val="400"/>
              </a:spcBef>
              <a:spcAft>
                <a:spcPts val="0"/>
              </a:spcAft>
              <a:buClr>
                <a:schemeClr val="lt1"/>
              </a:buClr>
              <a:buSzPts val="2000"/>
              <a:buNone/>
              <a:defRPr>
                <a:solidFill>
                  <a:schemeClr val="lt1"/>
                </a:solidFill>
              </a:defRPr>
            </a:lvl7pPr>
            <a:lvl8pPr lvl="7" algn="ctr" rtl="0">
              <a:spcBef>
                <a:spcPts val="400"/>
              </a:spcBef>
              <a:spcAft>
                <a:spcPts val="0"/>
              </a:spcAft>
              <a:buClr>
                <a:schemeClr val="lt1"/>
              </a:buClr>
              <a:buSzPts val="2000"/>
              <a:buNone/>
              <a:defRPr>
                <a:solidFill>
                  <a:schemeClr val="lt1"/>
                </a:solidFill>
              </a:defRPr>
            </a:lvl8pPr>
            <a:lvl9pPr lvl="8" algn="ctr" rtl="0">
              <a:spcBef>
                <a:spcPts val="400"/>
              </a:spcBef>
              <a:spcAft>
                <a:spcPts val="0"/>
              </a:spcAft>
              <a:buClr>
                <a:schemeClr val="lt1"/>
              </a:buClr>
              <a:buSzPts val="2000"/>
              <a:buNone/>
              <a:defRPr>
                <a:solidFill>
                  <a:schemeClr val="lt1"/>
                </a:solidFill>
              </a:defRPr>
            </a:lvl9pPr>
          </a:lstStyle>
          <a:p>
            <a:endParaRPr/>
          </a:p>
        </p:txBody>
      </p:sp>
      <p:sp>
        <p:nvSpPr>
          <p:cNvPr id="13" name="Google Shape;13;p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 name="Google Shape;14;p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2" descr="MaryLogo-BLU-Horz-Life-Rvs-2015.png"/>
          <p:cNvPicPr preferRelativeResize="0"/>
          <p:nvPr/>
        </p:nvPicPr>
        <p:blipFill rotWithShape="1">
          <a:blip r:embed="rId2">
            <a:alphaModFix/>
          </a:blip>
          <a:srcRect/>
          <a:stretch/>
        </p:blipFill>
        <p:spPr>
          <a:xfrm>
            <a:off x="1772723" y="1313012"/>
            <a:ext cx="5598555" cy="112528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lt1"/>
        </a:solidFill>
        <a:effectLst/>
      </p:bgPr>
    </p:bg>
    <p:spTree>
      <p:nvGrpSpPr>
        <p:cNvPr id="1" name="Shape 56"/>
        <p:cNvGrpSpPr/>
        <p:nvPr/>
      </p:nvGrpSpPr>
      <p:grpSpPr>
        <a:xfrm>
          <a:off x="0" y="0"/>
          <a:ext cx="0" cy="0"/>
          <a:chOff x="0" y="0"/>
          <a:chExt cx="0" cy="0"/>
        </a:xfrm>
      </p:grpSpPr>
      <p:pic>
        <p:nvPicPr>
          <p:cNvPr id="57" name="Google Shape;57;p11" descr="MaryLogo blu Horz 2015.png"/>
          <p:cNvPicPr preferRelativeResize="0"/>
          <p:nvPr/>
        </p:nvPicPr>
        <p:blipFill rotWithShape="1">
          <a:blip r:embed="rId2">
            <a:alphaModFix/>
          </a:blip>
          <a:srcRect/>
          <a:stretch/>
        </p:blipFill>
        <p:spPr>
          <a:xfrm>
            <a:off x="559253" y="5922384"/>
            <a:ext cx="2592170" cy="755406"/>
          </a:xfrm>
          <a:prstGeom prst="rect">
            <a:avLst/>
          </a:prstGeom>
          <a:noFill/>
          <a:ln>
            <a:noFill/>
          </a:ln>
        </p:spPr>
      </p:pic>
      <p:sp>
        <p:nvSpPr>
          <p:cNvPr id="58" name="Google Shape;58;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1"/>
          <p:cNvSpPr txBox="1">
            <a:spLocks noGrp="1"/>
          </p:cNvSpPr>
          <p:nvPr>
            <p:ph type="body" idx="1"/>
          </p:nvPr>
        </p:nvSpPr>
        <p:spPr>
          <a:xfrm>
            <a:off x="457200" y="1600201"/>
            <a:ext cx="8229600" cy="3490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2"/>
          <p:cNvSpPr>
            <a:spLocks noGrp="1"/>
          </p:cNvSpPr>
          <p:nvPr>
            <p:ph type="pic" idx="2"/>
          </p:nvPr>
        </p:nvSpPr>
        <p:spPr>
          <a:xfrm>
            <a:off x="1792288" y="612775"/>
            <a:ext cx="5486400" cy="4114800"/>
          </a:xfrm>
          <a:prstGeom prst="rect">
            <a:avLst/>
          </a:prstGeom>
          <a:noFill/>
          <a:ln>
            <a:noFill/>
          </a:ln>
        </p:spPr>
      </p:sp>
      <p:sp>
        <p:nvSpPr>
          <p:cNvPr id="63" name="Google Shape;63;p1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lt1"/>
              </a:buClr>
              <a:buSzPts val="900"/>
              <a:buNone/>
              <a:defRPr sz="900"/>
            </a:lvl6pPr>
            <a:lvl7pPr marL="3200400" lvl="6" indent="-228600" algn="l" rtl="0">
              <a:spcBef>
                <a:spcPts val="180"/>
              </a:spcBef>
              <a:spcAft>
                <a:spcPts val="0"/>
              </a:spcAft>
              <a:buClr>
                <a:schemeClr val="lt1"/>
              </a:buClr>
              <a:buSzPts val="900"/>
              <a:buNone/>
              <a:defRPr sz="900"/>
            </a:lvl7pPr>
            <a:lvl8pPr marL="3657600" lvl="7" indent="-228600" algn="l" rtl="0">
              <a:spcBef>
                <a:spcPts val="180"/>
              </a:spcBef>
              <a:spcAft>
                <a:spcPts val="0"/>
              </a:spcAft>
              <a:buClr>
                <a:schemeClr val="lt1"/>
              </a:buClr>
              <a:buSzPts val="900"/>
              <a:buNone/>
              <a:defRPr sz="900"/>
            </a:lvl8pPr>
            <a:lvl9pPr marL="4114800" lvl="8" indent="-228600" algn="l" rtl="0">
              <a:spcBef>
                <a:spcPts val="180"/>
              </a:spcBef>
              <a:spcAft>
                <a:spcPts val="0"/>
              </a:spcAft>
              <a:buClr>
                <a:schemeClr val="lt1"/>
              </a:buClr>
              <a:buSzPts val="900"/>
              <a:buNone/>
              <a:defRPr sz="900"/>
            </a:lvl9pPr>
          </a:lstStyle>
          <a:p>
            <a:endParaRPr/>
          </a:p>
        </p:txBody>
      </p:sp>
      <p:pic>
        <p:nvPicPr>
          <p:cNvPr id="64" name="Google Shape;64;p12" descr="MaryLogo-BLU-HorzRVs.png"/>
          <p:cNvPicPr preferRelativeResize="0"/>
          <p:nvPr/>
        </p:nvPicPr>
        <p:blipFill rotWithShape="1">
          <a:blip r:embed="rId2">
            <a:alphaModFix/>
          </a:blip>
          <a:srcRect/>
          <a:stretch/>
        </p:blipFill>
        <p:spPr>
          <a:xfrm>
            <a:off x="468624" y="5947641"/>
            <a:ext cx="2647326" cy="77383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71"/>
        <p:cNvGrpSpPr/>
        <p:nvPr/>
      </p:nvGrpSpPr>
      <p:grpSpPr>
        <a:xfrm>
          <a:off x="0" y="0"/>
          <a:ext cx="0" cy="0"/>
          <a:chOff x="0" y="0"/>
          <a:chExt cx="0" cy="0"/>
        </a:xfrm>
      </p:grpSpPr>
      <p:pic>
        <p:nvPicPr>
          <p:cNvPr id="72" name="Google Shape;72;p14" descr="MaryLogo blu Horz 2015.png"/>
          <p:cNvPicPr preferRelativeResize="0"/>
          <p:nvPr/>
        </p:nvPicPr>
        <p:blipFill rotWithShape="1">
          <a:blip r:embed="rId2">
            <a:alphaModFix/>
          </a:blip>
          <a:srcRect/>
          <a:stretch/>
        </p:blipFill>
        <p:spPr>
          <a:xfrm>
            <a:off x="559253" y="5922384"/>
            <a:ext cx="2592170" cy="755406"/>
          </a:xfrm>
          <a:prstGeom prst="rect">
            <a:avLst/>
          </a:prstGeom>
          <a:noFill/>
          <a:ln>
            <a:noFill/>
          </a:ln>
        </p:spPr>
      </p:pic>
      <p:pic>
        <p:nvPicPr>
          <p:cNvPr id="73" name="Google Shape;73;p14" descr="forlife_blue copy.png"/>
          <p:cNvPicPr preferRelativeResize="0"/>
          <p:nvPr/>
        </p:nvPicPr>
        <p:blipFill rotWithShape="1">
          <a:blip r:embed="rId3">
            <a:alphaModFix/>
          </a:blip>
          <a:srcRect/>
          <a:stretch/>
        </p:blipFill>
        <p:spPr>
          <a:xfrm>
            <a:off x="4235205" y="5207652"/>
            <a:ext cx="4478476" cy="1470138"/>
          </a:xfrm>
          <a:prstGeom prst="rect">
            <a:avLst/>
          </a:prstGeom>
          <a:noFill/>
          <a:ln>
            <a:noFill/>
          </a:ln>
        </p:spPr>
      </p:pic>
      <p:sp>
        <p:nvSpPr>
          <p:cNvPr id="74" name="Google Shape;7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p14"/>
          <p:cNvSpPr txBox="1">
            <a:spLocks noGrp="1"/>
          </p:cNvSpPr>
          <p:nvPr>
            <p:ph type="body" idx="1"/>
          </p:nvPr>
        </p:nvSpPr>
        <p:spPr>
          <a:xfrm>
            <a:off x="457200" y="1600201"/>
            <a:ext cx="8229600" cy="3490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lt1"/>
        </a:solidFill>
        <a:effectLst/>
      </p:bgPr>
    </p:bg>
    <p:spTree>
      <p:nvGrpSpPr>
        <p:cNvPr id="1" name="Shape 76"/>
        <p:cNvGrpSpPr/>
        <p:nvPr/>
      </p:nvGrpSpPr>
      <p:grpSpPr>
        <a:xfrm>
          <a:off x="0" y="0"/>
          <a:ext cx="0" cy="0"/>
          <a:chOff x="0" y="0"/>
          <a:chExt cx="0" cy="0"/>
        </a:xfrm>
      </p:grpSpPr>
      <p:pic>
        <p:nvPicPr>
          <p:cNvPr id="77" name="Google Shape;77;p15" descr="MaryLogo blu Horz 2015.png"/>
          <p:cNvPicPr preferRelativeResize="0"/>
          <p:nvPr/>
        </p:nvPicPr>
        <p:blipFill rotWithShape="1">
          <a:blip r:embed="rId2">
            <a:alphaModFix/>
          </a:blip>
          <a:srcRect/>
          <a:stretch/>
        </p:blipFill>
        <p:spPr>
          <a:xfrm>
            <a:off x="559253" y="5922384"/>
            <a:ext cx="2592170" cy="755406"/>
          </a:xfrm>
          <a:prstGeom prst="rect">
            <a:avLst/>
          </a:prstGeom>
          <a:noFill/>
          <a:ln>
            <a:noFill/>
          </a:ln>
        </p:spPr>
      </p:pic>
      <p:sp>
        <p:nvSpPr>
          <p:cNvPr id="78" name="Google Shape;7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15"/>
          <p:cNvSpPr txBox="1">
            <a:spLocks noGrp="1"/>
          </p:cNvSpPr>
          <p:nvPr>
            <p:ph type="body" idx="1"/>
          </p:nvPr>
        </p:nvSpPr>
        <p:spPr>
          <a:xfrm>
            <a:off x="457200" y="1600201"/>
            <a:ext cx="8229600" cy="3490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9" name="Google Shape;19;p3" descr="MaryLogo-BLU-HorzRVs.png"/>
          <p:cNvPicPr preferRelativeResize="0"/>
          <p:nvPr/>
        </p:nvPicPr>
        <p:blipFill rotWithShape="1">
          <a:blip r:embed="rId2">
            <a:alphaModFix/>
          </a:blip>
          <a:srcRect/>
          <a:stretch/>
        </p:blipFill>
        <p:spPr>
          <a:xfrm>
            <a:off x="476873" y="5933506"/>
            <a:ext cx="2647326" cy="773834"/>
          </a:xfrm>
          <a:prstGeom prst="rect">
            <a:avLst/>
          </a:prstGeom>
          <a:noFill/>
          <a:ln>
            <a:noFill/>
          </a:ln>
        </p:spPr>
      </p:pic>
      <p:sp>
        <p:nvSpPr>
          <p:cNvPr id="20" name="Google Shape;20;p3"/>
          <p:cNvSpPr txBox="1">
            <a:spLocks noGrp="1"/>
          </p:cNvSpPr>
          <p:nvPr>
            <p:ph type="body" idx="1"/>
          </p:nvPr>
        </p:nvSpPr>
        <p:spPr>
          <a:xfrm>
            <a:off x="457200" y="1600200"/>
            <a:ext cx="8229600" cy="41499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pic>
        <p:nvPicPr>
          <p:cNvPr id="24" name="Google Shape;24;p4" descr="MaryLogo-BLU-HorzRVs.png"/>
          <p:cNvPicPr preferRelativeResize="0"/>
          <p:nvPr/>
        </p:nvPicPr>
        <p:blipFill rotWithShape="1">
          <a:blip r:embed="rId2">
            <a:alphaModFix/>
          </a:blip>
          <a:srcRect/>
          <a:stretch/>
        </p:blipFill>
        <p:spPr>
          <a:xfrm>
            <a:off x="457200" y="5854340"/>
            <a:ext cx="2647326" cy="773834"/>
          </a:xfrm>
          <a:prstGeom prst="rect">
            <a:avLst/>
          </a:prstGeom>
          <a:noFill/>
          <a:ln>
            <a:noFill/>
          </a:ln>
        </p:spPr>
      </p:pic>
      <p:pic>
        <p:nvPicPr>
          <p:cNvPr id="25" name="Google Shape;25;p4" descr="forlife.png"/>
          <p:cNvPicPr preferRelativeResize="0"/>
          <p:nvPr/>
        </p:nvPicPr>
        <p:blipFill rotWithShape="1">
          <a:blip r:embed="rId3">
            <a:alphaModFix amt="7000"/>
          </a:blip>
          <a:srcRect/>
          <a:stretch/>
        </p:blipFill>
        <p:spPr>
          <a:xfrm>
            <a:off x="4358298" y="5286988"/>
            <a:ext cx="4478476" cy="147013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8" name="Google Shape;28;p5" descr="MaryLogo-BLU-HorzRVs.png"/>
          <p:cNvPicPr preferRelativeResize="0"/>
          <p:nvPr/>
        </p:nvPicPr>
        <p:blipFill rotWithShape="1">
          <a:blip r:embed="rId2">
            <a:alphaModFix/>
          </a:blip>
          <a:srcRect/>
          <a:stretch/>
        </p:blipFill>
        <p:spPr>
          <a:xfrm>
            <a:off x="476873" y="5933506"/>
            <a:ext cx="2647326" cy="773834"/>
          </a:xfrm>
          <a:prstGeom prst="rect">
            <a:avLst/>
          </a:prstGeom>
          <a:noFill/>
          <a:ln>
            <a:noFill/>
          </a:ln>
        </p:spPr>
      </p:pic>
      <p:sp>
        <p:nvSpPr>
          <p:cNvPr id="29" name="Google Shape;29;p5"/>
          <p:cNvSpPr txBox="1">
            <a:spLocks noGrp="1"/>
          </p:cNvSpPr>
          <p:nvPr>
            <p:ph type="body" idx="1"/>
          </p:nvPr>
        </p:nvSpPr>
        <p:spPr>
          <a:xfrm>
            <a:off x="457200" y="1600200"/>
            <a:ext cx="8229600" cy="42114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lt1"/>
              </a:buClr>
              <a:buSzPts val="1800"/>
              <a:buChar char="•"/>
              <a:defRPr sz="1800"/>
            </a:lvl6pPr>
            <a:lvl7pPr marL="3200400" lvl="6" indent="-342900" algn="l" rtl="0">
              <a:spcBef>
                <a:spcPts val="360"/>
              </a:spcBef>
              <a:spcAft>
                <a:spcPts val="0"/>
              </a:spcAft>
              <a:buClr>
                <a:schemeClr val="lt1"/>
              </a:buClr>
              <a:buSzPts val="1800"/>
              <a:buChar char="•"/>
              <a:defRPr sz="1800"/>
            </a:lvl7pPr>
            <a:lvl8pPr marL="3657600" lvl="7" indent="-342900" algn="l" rtl="0">
              <a:spcBef>
                <a:spcPts val="360"/>
              </a:spcBef>
              <a:spcAft>
                <a:spcPts val="0"/>
              </a:spcAft>
              <a:buClr>
                <a:schemeClr val="lt1"/>
              </a:buClr>
              <a:buSzPts val="1800"/>
              <a:buChar char="•"/>
              <a:defRPr sz="1800"/>
            </a:lvl8pPr>
            <a:lvl9pPr marL="4114800" lvl="8" indent="-342900" algn="l" rtl="0">
              <a:spcBef>
                <a:spcPts val="360"/>
              </a:spcBef>
              <a:spcAft>
                <a:spcPts val="0"/>
              </a:spcAft>
              <a:buClr>
                <a:schemeClr val="lt1"/>
              </a:buClr>
              <a:buSzPts val="1800"/>
              <a:buChar char="•"/>
              <a:defRPr sz="1800"/>
            </a:lvl9pPr>
          </a:lstStyle>
          <a:p>
            <a:endParaRPr/>
          </a:p>
        </p:txBody>
      </p:sp>
      <p:sp>
        <p:nvSpPr>
          <p:cNvPr id="33" name="Google Shape;33;p6"/>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lt1"/>
              </a:buClr>
              <a:buSzPts val="2800"/>
              <a:buChar char="•"/>
              <a:defRPr sz="2800"/>
            </a:lvl1pPr>
            <a:lvl2pPr marL="914400" lvl="1" indent="-381000" algn="l" rtl="0">
              <a:spcBef>
                <a:spcPts val="480"/>
              </a:spcBef>
              <a:spcAft>
                <a:spcPts val="0"/>
              </a:spcAft>
              <a:buClr>
                <a:schemeClr val="lt1"/>
              </a:buClr>
              <a:buSzPts val="2400"/>
              <a:buChar char="–"/>
              <a:defRPr sz="2400"/>
            </a:lvl2pPr>
            <a:lvl3pPr marL="1371600" lvl="2" indent="-355600" algn="l" rtl="0">
              <a:spcBef>
                <a:spcPts val="400"/>
              </a:spcBef>
              <a:spcAft>
                <a:spcPts val="0"/>
              </a:spcAft>
              <a:buClr>
                <a:schemeClr val="lt1"/>
              </a:buClr>
              <a:buSzPts val="2000"/>
              <a:buChar char="•"/>
              <a:defRPr sz="2000"/>
            </a:lvl3pPr>
            <a:lvl4pPr marL="1828800" lvl="3" indent="-342900" algn="l" rtl="0">
              <a:spcBef>
                <a:spcPts val="360"/>
              </a:spcBef>
              <a:spcAft>
                <a:spcPts val="0"/>
              </a:spcAft>
              <a:buClr>
                <a:schemeClr val="lt1"/>
              </a:buClr>
              <a:buSzPts val="1800"/>
              <a:buChar char="–"/>
              <a:defRPr sz="1800"/>
            </a:lvl4pPr>
            <a:lvl5pPr marL="2286000" lvl="4" indent="-342900" algn="l" rtl="0">
              <a:spcBef>
                <a:spcPts val="360"/>
              </a:spcBef>
              <a:spcAft>
                <a:spcPts val="0"/>
              </a:spcAft>
              <a:buClr>
                <a:schemeClr val="lt1"/>
              </a:buClr>
              <a:buSzPts val="1800"/>
              <a:buChar char="»"/>
              <a:defRPr sz="1800"/>
            </a:lvl5pPr>
            <a:lvl6pPr marL="2743200" lvl="5" indent="-342900" algn="l" rtl="0">
              <a:spcBef>
                <a:spcPts val="360"/>
              </a:spcBef>
              <a:spcAft>
                <a:spcPts val="0"/>
              </a:spcAft>
              <a:buClr>
                <a:schemeClr val="lt1"/>
              </a:buClr>
              <a:buSzPts val="1800"/>
              <a:buChar char="•"/>
              <a:defRPr sz="1800"/>
            </a:lvl6pPr>
            <a:lvl7pPr marL="3200400" lvl="6" indent="-342900" algn="l" rtl="0">
              <a:spcBef>
                <a:spcPts val="360"/>
              </a:spcBef>
              <a:spcAft>
                <a:spcPts val="0"/>
              </a:spcAft>
              <a:buClr>
                <a:schemeClr val="lt1"/>
              </a:buClr>
              <a:buSzPts val="1800"/>
              <a:buChar char="•"/>
              <a:defRPr sz="1800"/>
            </a:lvl7pPr>
            <a:lvl8pPr marL="3657600" lvl="7" indent="-342900" algn="l" rtl="0">
              <a:spcBef>
                <a:spcPts val="360"/>
              </a:spcBef>
              <a:spcAft>
                <a:spcPts val="0"/>
              </a:spcAft>
              <a:buClr>
                <a:schemeClr val="lt1"/>
              </a:buClr>
              <a:buSzPts val="1800"/>
              <a:buChar char="•"/>
              <a:defRPr sz="1800"/>
            </a:lvl8pPr>
            <a:lvl9pPr marL="4114800" lvl="8" indent="-342900" algn="l" rtl="0">
              <a:spcBef>
                <a:spcPts val="360"/>
              </a:spcBef>
              <a:spcAft>
                <a:spcPts val="0"/>
              </a:spcAft>
              <a:buClr>
                <a:schemeClr val="lt1"/>
              </a:buClr>
              <a:buSzPts val="1800"/>
              <a:buChar char="•"/>
              <a:defRPr sz="1800"/>
            </a:lvl9pPr>
          </a:lstStyle>
          <a:p>
            <a:endParaRPr/>
          </a:p>
        </p:txBody>
      </p:sp>
      <p:pic>
        <p:nvPicPr>
          <p:cNvPr id="34" name="Google Shape;34;p6" descr="MaryLogo-BLU-HorzRVs.png"/>
          <p:cNvPicPr preferRelativeResize="0"/>
          <p:nvPr/>
        </p:nvPicPr>
        <p:blipFill rotWithShape="1">
          <a:blip r:embed="rId2">
            <a:alphaModFix/>
          </a:blip>
          <a:srcRect/>
          <a:stretch/>
        </p:blipFill>
        <p:spPr>
          <a:xfrm>
            <a:off x="6172200" y="5972661"/>
            <a:ext cx="2647326" cy="77383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lt1"/>
              </a:buClr>
              <a:buSzPts val="1600"/>
              <a:buNone/>
              <a:defRPr sz="1600" b="1"/>
            </a:lvl6pPr>
            <a:lvl7pPr marL="3200400" lvl="6" indent="-228600" algn="l" rtl="0">
              <a:spcBef>
                <a:spcPts val="320"/>
              </a:spcBef>
              <a:spcAft>
                <a:spcPts val="0"/>
              </a:spcAft>
              <a:buClr>
                <a:schemeClr val="lt1"/>
              </a:buClr>
              <a:buSzPts val="1600"/>
              <a:buNone/>
              <a:defRPr sz="1600" b="1"/>
            </a:lvl7pPr>
            <a:lvl8pPr marL="3657600" lvl="7" indent="-228600" algn="l" rtl="0">
              <a:spcBef>
                <a:spcPts val="320"/>
              </a:spcBef>
              <a:spcAft>
                <a:spcPts val="0"/>
              </a:spcAft>
              <a:buClr>
                <a:schemeClr val="lt1"/>
              </a:buClr>
              <a:buSzPts val="1600"/>
              <a:buNone/>
              <a:defRPr sz="1600" b="1"/>
            </a:lvl8pPr>
            <a:lvl9pPr marL="4114800" lvl="8" indent="-228600" algn="l" rtl="0">
              <a:spcBef>
                <a:spcPts val="320"/>
              </a:spcBef>
              <a:spcAft>
                <a:spcPts val="0"/>
              </a:spcAft>
              <a:buClr>
                <a:schemeClr val="lt1"/>
              </a:buClr>
              <a:buSzPts val="1600"/>
              <a:buNone/>
              <a:defRPr sz="1600" b="1"/>
            </a:lvl9pPr>
          </a:lstStyle>
          <a:p>
            <a:endParaRPr/>
          </a:p>
        </p:txBody>
      </p:sp>
      <p:sp>
        <p:nvSpPr>
          <p:cNvPr id="38" name="Google Shape;38;p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lt1"/>
              </a:buClr>
              <a:buSzPts val="1600"/>
              <a:buChar char="•"/>
              <a:defRPr sz="1600"/>
            </a:lvl6pPr>
            <a:lvl7pPr marL="3200400" lvl="6" indent="-330200" algn="l" rtl="0">
              <a:spcBef>
                <a:spcPts val="320"/>
              </a:spcBef>
              <a:spcAft>
                <a:spcPts val="0"/>
              </a:spcAft>
              <a:buClr>
                <a:schemeClr val="lt1"/>
              </a:buClr>
              <a:buSzPts val="1600"/>
              <a:buChar char="•"/>
              <a:defRPr sz="1600"/>
            </a:lvl7pPr>
            <a:lvl8pPr marL="3657600" lvl="7" indent="-330200" algn="l" rtl="0">
              <a:spcBef>
                <a:spcPts val="320"/>
              </a:spcBef>
              <a:spcAft>
                <a:spcPts val="0"/>
              </a:spcAft>
              <a:buClr>
                <a:schemeClr val="lt1"/>
              </a:buClr>
              <a:buSzPts val="1600"/>
              <a:buChar char="•"/>
              <a:defRPr sz="1600"/>
            </a:lvl8pPr>
            <a:lvl9pPr marL="4114800" lvl="8" indent="-330200" algn="l" rtl="0">
              <a:spcBef>
                <a:spcPts val="320"/>
              </a:spcBef>
              <a:spcAft>
                <a:spcPts val="0"/>
              </a:spcAft>
              <a:buClr>
                <a:schemeClr val="lt1"/>
              </a:buClr>
              <a:buSzPts val="1600"/>
              <a:buChar char="•"/>
              <a:defRPr sz="1600"/>
            </a:lvl9pPr>
          </a:lstStyle>
          <a:p>
            <a:endParaRPr/>
          </a:p>
        </p:txBody>
      </p:sp>
      <p:sp>
        <p:nvSpPr>
          <p:cNvPr id="39" name="Google Shape;39;p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lt1"/>
              </a:buClr>
              <a:buSzPts val="2400"/>
              <a:buNone/>
              <a:defRPr sz="2400" b="1"/>
            </a:lvl1pPr>
            <a:lvl2pPr marL="914400" lvl="1" indent="-228600" algn="l" rtl="0">
              <a:spcBef>
                <a:spcPts val="400"/>
              </a:spcBef>
              <a:spcAft>
                <a:spcPts val="0"/>
              </a:spcAft>
              <a:buClr>
                <a:schemeClr val="lt1"/>
              </a:buClr>
              <a:buSzPts val="2000"/>
              <a:buNone/>
              <a:defRPr sz="2000" b="1"/>
            </a:lvl2pPr>
            <a:lvl3pPr marL="1371600" lvl="2" indent="-228600" algn="l" rtl="0">
              <a:spcBef>
                <a:spcPts val="360"/>
              </a:spcBef>
              <a:spcAft>
                <a:spcPts val="0"/>
              </a:spcAft>
              <a:buClr>
                <a:schemeClr val="lt1"/>
              </a:buClr>
              <a:buSzPts val="1800"/>
              <a:buNone/>
              <a:defRPr sz="1800" b="1"/>
            </a:lvl3pPr>
            <a:lvl4pPr marL="1828800" lvl="3" indent="-228600" algn="l" rtl="0">
              <a:spcBef>
                <a:spcPts val="320"/>
              </a:spcBef>
              <a:spcAft>
                <a:spcPts val="0"/>
              </a:spcAft>
              <a:buClr>
                <a:schemeClr val="lt1"/>
              </a:buClr>
              <a:buSzPts val="1600"/>
              <a:buNone/>
              <a:defRPr sz="1600" b="1"/>
            </a:lvl4pPr>
            <a:lvl5pPr marL="2286000" lvl="4" indent="-228600" algn="l" rtl="0">
              <a:spcBef>
                <a:spcPts val="320"/>
              </a:spcBef>
              <a:spcAft>
                <a:spcPts val="0"/>
              </a:spcAft>
              <a:buClr>
                <a:schemeClr val="lt1"/>
              </a:buClr>
              <a:buSzPts val="1600"/>
              <a:buNone/>
              <a:defRPr sz="1600" b="1"/>
            </a:lvl5pPr>
            <a:lvl6pPr marL="2743200" lvl="5" indent="-228600" algn="l" rtl="0">
              <a:spcBef>
                <a:spcPts val="320"/>
              </a:spcBef>
              <a:spcAft>
                <a:spcPts val="0"/>
              </a:spcAft>
              <a:buClr>
                <a:schemeClr val="lt1"/>
              </a:buClr>
              <a:buSzPts val="1600"/>
              <a:buNone/>
              <a:defRPr sz="1600" b="1"/>
            </a:lvl6pPr>
            <a:lvl7pPr marL="3200400" lvl="6" indent="-228600" algn="l" rtl="0">
              <a:spcBef>
                <a:spcPts val="320"/>
              </a:spcBef>
              <a:spcAft>
                <a:spcPts val="0"/>
              </a:spcAft>
              <a:buClr>
                <a:schemeClr val="lt1"/>
              </a:buClr>
              <a:buSzPts val="1600"/>
              <a:buNone/>
              <a:defRPr sz="1600" b="1"/>
            </a:lvl7pPr>
            <a:lvl8pPr marL="3657600" lvl="7" indent="-228600" algn="l" rtl="0">
              <a:spcBef>
                <a:spcPts val="320"/>
              </a:spcBef>
              <a:spcAft>
                <a:spcPts val="0"/>
              </a:spcAft>
              <a:buClr>
                <a:schemeClr val="lt1"/>
              </a:buClr>
              <a:buSzPts val="1600"/>
              <a:buNone/>
              <a:defRPr sz="1600" b="1"/>
            </a:lvl8pPr>
            <a:lvl9pPr marL="4114800" lvl="8" indent="-228600" algn="l" rtl="0">
              <a:spcBef>
                <a:spcPts val="320"/>
              </a:spcBef>
              <a:spcAft>
                <a:spcPts val="0"/>
              </a:spcAft>
              <a:buClr>
                <a:schemeClr val="lt1"/>
              </a:buClr>
              <a:buSzPts val="1600"/>
              <a:buNone/>
              <a:defRPr sz="1600" b="1"/>
            </a:lvl9pPr>
          </a:lstStyle>
          <a:p>
            <a:endParaRPr/>
          </a:p>
        </p:txBody>
      </p:sp>
      <p:sp>
        <p:nvSpPr>
          <p:cNvPr id="40" name="Google Shape;40;p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lt1"/>
              </a:buClr>
              <a:buSzPts val="2400"/>
              <a:buChar char="•"/>
              <a:defRPr sz="2400"/>
            </a:lvl1pPr>
            <a:lvl2pPr marL="914400" lvl="1" indent="-355600" algn="l" rtl="0">
              <a:spcBef>
                <a:spcPts val="400"/>
              </a:spcBef>
              <a:spcAft>
                <a:spcPts val="0"/>
              </a:spcAft>
              <a:buClr>
                <a:schemeClr val="lt1"/>
              </a:buClr>
              <a:buSzPts val="2000"/>
              <a:buChar char="–"/>
              <a:defRPr sz="2000"/>
            </a:lvl2pPr>
            <a:lvl3pPr marL="1371600" lvl="2" indent="-342900" algn="l" rtl="0">
              <a:spcBef>
                <a:spcPts val="360"/>
              </a:spcBef>
              <a:spcAft>
                <a:spcPts val="0"/>
              </a:spcAft>
              <a:buClr>
                <a:schemeClr val="lt1"/>
              </a:buClr>
              <a:buSzPts val="1800"/>
              <a:buChar char="•"/>
              <a:defRPr sz="1800"/>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30200" algn="l" rtl="0">
              <a:spcBef>
                <a:spcPts val="320"/>
              </a:spcBef>
              <a:spcAft>
                <a:spcPts val="0"/>
              </a:spcAft>
              <a:buClr>
                <a:schemeClr val="lt1"/>
              </a:buClr>
              <a:buSzPts val="1600"/>
              <a:buChar char="•"/>
              <a:defRPr sz="1600"/>
            </a:lvl6pPr>
            <a:lvl7pPr marL="3200400" lvl="6" indent="-330200" algn="l" rtl="0">
              <a:spcBef>
                <a:spcPts val="320"/>
              </a:spcBef>
              <a:spcAft>
                <a:spcPts val="0"/>
              </a:spcAft>
              <a:buClr>
                <a:schemeClr val="lt1"/>
              </a:buClr>
              <a:buSzPts val="1600"/>
              <a:buChar char="•"/>
              <a:defRPr sz="1600"/>
            </a:lvl7pPr>
            <a:lvl8pPr marL="3657600" lvl="7" indent="-330200" algn="l" rtl="0">
              <a:spcBef>
                <a:spcPts val="320"/>
              </a:spcBef>
              <a:spcAft>
                <a:spcPts val="0"/>
              </a:spcAft>
              <a:buClr>
                <a:schemeClr val="lt1"/>
              </a:buClr>
              <a:buSzPts val="1600"/>
              <a:buChar char="•"/>
              <a:defRPr sz="1600"/>
            </a:lvl8pPr>
            <a:lvl9pPr marL="4114800" lvl="8" indent="-330200" algn="l" rtl="0">
              <a:spcBef>
                <a:spcPts val="320"/>
              </a:spcBef>
              <a:spcAft>
                <a:spcPts val="0"/>
              </a:spcAft>
              <a:buClr>
                <a:schemeClr val="lt1"/>
              </a:buClr>
              <a:buSzPts val="1600"/>
              <a:buChar char="•"/>
              <a:defRPr sz="1600"/>
            </a:lvl9pPr>
          </a:lstStyle>
          <a:p>
            <a:endParaRPr/>
          </a:p>
        </p:txBody>
      </p:sp>
      <p:pic>
        <p:nvPicPr>
          <p:cNvPr id="41" name="Google Shape;41;p7" descr="MaryLogo-BLU-HorzRVs.png"/>
          <p:cNvPicPr preferRelativeResize="0"/>
          <p:nvPr/>
        </p:nvPicPr>
        <p:blipFill rotWithShape="1">
          <a:blip r:embed="rId2">
            <a:alphaModFix/>
          </a:blip>
          <a:srcRect/>
          <a:stretch/>
        </p:blipFill>
        <p:spPr>
          <a:xfrm>
            <a:off x="457200" y="5933506"/>
            <a:ext cx="2647326" cy="77383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lt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chemeClr val="lt1"/>
              </a:buClr>
              <a:buSzPts val="2000"/>
              <a:buNone/>
              <a:defRPr sz="2000">
                <a:solidFill>
                  <a:schemeClr val="lt1"/>
                </a:solidFill>
              </a:defRPr>
            </a:lvl1pPr>
            <a:lvl2pPr marL="914400" lvl="1" indent="-228600" algn="l" rtl="0">
              <a:spcBef>
                <a:spcPts val="360"/>
              </a:spcBef>
              <a:spcAft>
                <a:spcPts val="0"/>
              </a:spcAft>
              <a:buClr>
                <a:schemeClr val="lt1"/>
              </a:buClr>
              <a:buSzPts val="1800"/>
              <a:buNone/>
              <a:defRPr sz="1800">
                <a:solidFill>
                  <a:schemeClr val="lt1"/>
                </a:solidFill>
              </a:defRPr>
            </a:lvl2pPr>
            <a:lvl3pPr marL="1371600" lvl="2" indent="-228600" algn="l" rtl="0">
              <a:spcBef>
                <a:spcPts val="320"/>
              </a:spcBef>
              <a:spcAft>
                <a:spcPts val="0"/>
              </a:spcAft>
              <a:buClr>
                <a:schemeClr val="lt1"/>
              </a:buClr>
              <a:buSzPts val="1600"/>
              <a:buNone/>
              <a:defRPr sz="1600">
                <a:solidFill>
                  <a:schemeClr val="lt1"/>
                </a:solidFill>
              </a:defRPr>
            </a:lvl3pPr>
            <a:lvl4pPr marL="1828800" lvl="3" indent="-228600" algn="l" rtl="0">
              <a:spcBef>
                <a:spcPts val="280"/>
              </a:spcBef>
              <a:spcAft>
                <a:spcPts val="0"/>
              </a:spcAft>
              <a:buClr>
                <a:schemeClr val="lt1"/>
              </a:buClr>
              <a:buSzPts val="1400"/>
              <a:buNone/>
              <a:defRPr sz="1400">
                <a:solidFill>
                  <a:schemeClr val="lt1"/>
                </a:solidFill>
              </a:defRPr>
            </a:lvl4pPr>
            <a:lvl5pPr marL="2286000" lvl="4" indent="-228600" algn="l" rtl="0">
              <a:spcBef>
                <a:spcPts val="280"/>
              </a:spcBef>
              <a:spcAft>
                <a:spcPts val="0"/>
              </a:spcAft>
              <a:buClr>
                <a:schemeClr val="lt1"/>
              </a:buClr>
              <a:buSzPts val="1400"/>
              <a:buNone/>
              <a:defRPr sz="1400">
                <a:solidFill>
                  <a:schemeClr val="lt1"/>
                </a:solidFill>
              </a:defRPr>
            </a:lvl5pPr>
            <a:lvl6pPr marL="2743200" lvl="5" indent="-228600" algn="l" rtl="0">
              <a:spcBef>
                <a:spcPts val="280"/>
              </a:spcBef>
              <a:spcAft>
                <a:spcPts val="0"/>
              </a:spcAft>
              <a:buClr>
                <a:schemeClr val="lt1"/>
              </a:buClr>
              <a:buSzPts val="1400"/>
              <a:buNone/>
              <a:defRPr sz="1400">
                <a:solidFill>
                  <a:schemeClr val="lt1"/>
                </a:solidFill>
              </a:defRPr>
            </a:lvl6pPr>
            <a:lvl7pPr marL="3200400" lvl="6" indent="-228600" algn="l" rtl="0">
              <a:spcBef>
                <a:spcPts val="280"/>
              </a:spcBef>
              <a:spcAft>
                <a:spcPts val="0"/>
              </a:spcAft>
              <a:buClr>
                <a:schemeClr val="lt1"/>
              </a:buClr>
              <a:buSzPts val="1400"/>
              <a:buNone/>
              <a:defRPr sz="1400">
                <a:solidFill>
                  <a:schemeClr val="lt1"/>
                </a:solidFill>
              </a:defRPr>
            </a:lvl7pPr>
            <a:lvl8pPr marL="3657600" lvl="7" indent="-228600" algn="l" rtl="0">
              <a:spcBef>
                <a:spcPts val="280"/>
              </a:spcBef>
              <a:spcAft>
                <a:spcPts val="0"/>
              </a:spcAft>
              <a:buClr>
                <a:schemeClr val="lt1"/>
              </a:buClr>
              <a:buSzPts val="1400"/>
              <a:buNone/>
              <a:defRPr sz="1400">
                <a:solidFill>
                  <a:schemeClr val="lt1"/>
                </a:solidFill>
              </a:defRPr>
            </a:lvl8pPr>
            <a:lvl9pPr marL="4114800" lvl="8" indent="-228600" algn="l" rtl="0">
              <a:spcBef>
                <a:spcPts val="280"/>
              </a:spcBef>
              <a:spcAft>
                <a:spcPts val="0"/>
              </a:spcAft>
              <a:buClr>
                <a:schemeClr val="lt1"/>
              </a:buClr>
              <a:buSzPts val="1400"/>
              <a:buNone/>
              <a:defRPr sz="1400">
                <a:solidFill>
                  <a:schemeClr val="lt1"/>
                </a:solidFill>
              </a:defRPr>
            </a:lvl9pPr>
          </a:lstStyle>
          <a:p>
            <a:endParaRPr/>
          </a:p>
        </p:txBody>
      </p:sp>
      <p:pic>
        <p:nvPicPr>
          <p:cNvPr id="45" name="Google Shape;45;p8" descr="MaryLogo-BLU-HorzRVs.png"/>
          <p:cNvPicPr preferRelativeResize="0"/>
          <p:nvPr/>
        </p:nvPicPr>
        <p:blipFill rotWithShape="1">
          <a:blip r:embed="rId2">
            <a:alphaModFix/>
          </a:blip>
          <a:srcRect/>
          <a:stretch/>
        </p:blipFill>
        <p:spPr>
          <a:xfrm>
            <a:off x="3284849" y="5969433"/>
            <a:ext cx="2647326" cy="77383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46"/>
        <p:cNvGrpSpPr/>
        <p:nvPr/>
      </p:nvGrpSpPr>
      <p:grpSpPr>
        <a:xfrm>
          <a:off x="0" y="0"/>
          <a:ext cx="0" cy="0"/>
          <a:chOff x="0" y="0"/>
          <a:chExt cx="0" cy="0"/>
        </a:xfrm>
      </p:grpSpPr>
      <p:pic>
        <p:nvPicPr>
          <p:cNvPr id="47" name="Google Shape;47;p9" descr="MaryLogo blu Horz 2015.png"/>
          <p:cNvPicPr preferRelativeResize="0"/>
          <p:nvPr/>
        </p:nvPicPr>
        <p:blipFill rotWithShape="1">
          <a:blip r:embed="rId2">
            <a:alphaModFix/>
          </a:blip>
          <a:srcRect/>
          <a:stretch/>
        </p:blipFill>
        <p:spPr>
          <a:xfrm>
            <a:off x="559253" y="5922384"/>
            <a:ext cx="2592170" cy="755406"/>
          </a:xfrm>
          <a:prstGeom prst="rect">
            <a:avLst/>
          </a:prstGeom>
          <a:noFill/>
          <a:ln>
            <a:noFill/>
          </a:ln>
        </p:spPr>
      </p:pic>
      <p:pic>
        <p:nvPicPr>
          <p:cNvPr id="48" name="Google Shape;48;p9" descr="forlife_blue copy.png"/>
          <p:cNvPicPr preferRelativeResize="0"/>
          <p:nvPr/>
        </p:nvPicPr>
        <p:blipFill rotWithShape="1">
          <a:blip r:embed="rId3">
            <a:alphaModFix/>
          </a:blip>
          <a:srcRect/>
          <a:stretch/>
        </p:blipFill>
        <p:spPr>
          <a:xfrm>
            <a:off x="4235205" y="5207652"/>
            <a:ext cx="4478476" cy="1470138"/>
          </a:xfrm>
          <a:prstGeom prst="rect">
            <a:avLst/>
          </a:prstGeom>
          <a:noFill/>
          <a:ln>
            <a:noFill/>
          </a:ln>
        </p:spPr>
      </p:pic>
      <p:sp>
        <p:nvSpPr>
          <p:cNvPr id="49" name="Google Shape;49;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457200" y="1600201"/>
            <a:ext cx="8229600" cy="3490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lt1"/>
              </a:buClr>
              <a:buSzPts val="3200"/>
              <a:buChar char="•"/>
              <a:defRPr sz="3200"/>
            </a:lvl1pPr>
            <a:lvl2pPr marL="914400" lvl="1" indent="-406400" algn="l" rtl="0">
              <a:spcBef>
                <a:spcPts val="560"/>
              </a:spcBef>
              <a:spcAft>
                <a:spcPts val="0"/>
              </a:spcAft>
              <a:buClr>
                <a:schemeClr val="lt1"/>
              </a:buClr>
              <a:buSzPts val="2800"/>
              <a:buChar char="–"/>
              <a:defRPr sz="2800"/>
            </a:lvl2pPr>
            <a:lvl3pPr marL="1371600" lvl="2" indent="-381000" algn="l" rtl="0">
              <a:spcBef>
                <a:spcPts val="480"/>
              </a:spcBef>
              <a:spcAft>
                <a:spcPts val="0"/>
              </a:spcAft>
              <a:buClr>
                <a:schemeClr val="lt1"/>
              </a:buClr>
              <a:buSzPts val="2400"/>
              <a:buChar char="•"/>
              <a:defRPr sz="2400"/>
            </a:lvl3pPr>
            <a:lvl4pPr marL="1828800" lvl="3" indent="-355600" algn="l" rtl="0">
              <a:spcBef>
                <a:spcPts val="400"/>
              </a:spcBef>
              <a:spcAft>
                <a:spcPts val="0"/>
              </a:spcAft>
              <a:buClr>
                <a:schemeClr val="lt1"/>
              </a:buClr>
              <a:buSzPts val="2000"/>
              <a:buChar char="–"/>
              <a:defRPr sz="2000"/>
            </a:lvl4pPr>
            <a:lvl5pPr marL="2286000" lvl="4" indent="-355600" algn="l" rtl="0">
              <a:spcBef>
                <a:spcPts val="400"/>
              </a:spcBef>
              <a:spcAft>
                <a:spcPts val="0"/>
              </a:spcAft>
              <a:buClr>
                <a:schemeClr val="lt1"/>
              </a:buClr>
              <a:buSzPts val="2000"/>
              <a:buChar char="»"/>
              <a:defRPr sz="2000"/>
            </a:lvl5pPr>
            <a:lvl6pPr marL="2743200" lvl="5" indent="-355600" algn="l" rtl="0">
              <a:spcBef>
                <a:spcPts val="400"/>
              </a:spcBef>
              <a:spcAft>
                <a:spcPts val="0"/>
              </a:spcAft>
              <a:buClr>
                <a:schemeClr val="lt1"/>
              </a:buClr>
              <a:buSzPts val="2000"/>
              <a:buChar char="•"/>
              <a:defRPr sz="2000"/>
            </a:lvl6pPr>
            <a:lvl7pPr marL="3200400" lvl="6" indent="-355600" algn="l" rtl="0">
              <a:spcBef>
                <a:spcPts val="400"/>
              </a:spcBef>
              <a:spcAft>
                <a:spcPts val="0"/>
              </a:spcAft>
              <a:buClr>
                <a:schemeClr val="lt1"/>
              </a:buClr>
              <a:buSzPts val="2000"/>
              <a:buChar char="•"/>
              <a:defRPr sz="2000"/>
            </a:lvl7pPr>
            <a:lvl8pPr marL="3657600" lvl="7" indent="-355600" algn="l" rtl="0">
              <a:spcBef>
                <a:spcPts val="400"/>
              </a:spcBef>
              <a:spcAft>
                <a:spcPts val="0"/>
              </a:spcAft>
              <a:buClr>
                <a:schemeClr val="lt1"/>
              </a:buClr>
              <a:buSzPts val="2000"/>
              <a:buChar char="•"/>
              <a:defRPr sz="2000"/>
            </a:lvl8pPr>
            <a:lvl9pPr marL="4114800" lvl="8" indent="-355600" algn="l" rtl="0">
              <a:spcBef>
                <a:spcPts val="400"/>
              </a:spcBef>
              <a:spcAft>
                <a:spcPts val="0"/>
              </a:spcAft>
              <a:buClr>
                <a:schemeClr val="lt1"/>
              </a:buClr>
              <a:buSzPts val="2000"/>
              <a:buChar char="•"/>
              <a:defRPr sz="2000"/>
            </a:lvl9pPr>
          </a:lstStyle>
          <a:p>
            <a:endParaRPr/>
          </a:p>
        </p:txBody>
      </p:sp>
      <p:sp>
        <p:nvSpPr>
          <p:cNvPr id="54" name="Google Shape;54;p1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lt1"/>
              </a:buClr>
              <a:buSzPts val="1400"/>
              <a:buNone/>
              <a:defRPr sz="1400"/>
            </a:lvl1pPr>
            <a:lvl2pPr marL="914400" lvl="1" indent="-228600" algn="l" rtl="0">
              <a:spcBef>
                <a:spcPts val="240"/>
              </a:spcBef>
              <a:spcAft>
                <a:spcPts val="0"/>
              </a:spcAft>
              <a:buClr>
                <a:schemeClr val="lt1"/>
              </a:buClr>
              <a:buSzPts val="1200"/>
              <a:buNone/>
              <a:defRPr sz="1200"/>
            </a:lvl2pPr>
            <a:lvl3pPr marL="1371600" lvl="2" indent="-228600" algn="l" rtl="0">
              <a:spcBef>
                <a:spcPts val="200"/>
              </a:spcBef>
              <a:spcAft>
                <a:spcPts val="0"/>
              </a:spcAft>
              <a:buClr>
                <a:schemeClr val="lt1"/>
              </a:buClr>
              <a:buSzPts val="1000"/>
              <a:buNone/>
              <a:defRPr sz="1000"/>
            </a:lvl3pPr>
            <a:lvl4pPr marL="1828800" lvl="3" indent="-228600" algn="l" rtl="0">
              <a:spcBef>
                <a:spcPts val="180"/>
              </a:spcBef>
              <a:spcAft>
                <a:spcPts val="0"/>
              </a:spcAft>
              <a:buClr>
                <a:schemeClr val="lt1"/>
              </a:buClr>
              <a:buSzPts val="900"/>
              <a:buNone/>
              <a:defRPr sz="900"/>
            </a:lvl4pPr>
            <a:lvl5pPr marL="2286000" lvl="4" indent="-228600" algn="l" rtl="0">
              <a:spcBef>
                <a:spcPts val="180"/>
              </a:spcBef>
              <a:spcAft>
                <a:spcPts val="0"/>
              </a:spcAft>
              <a:buClr>
                <a:schemeClr val="lt1"/>
              </a:buClr>
              <a:buSzPts val="900"/>
              <a:buNone/>
              <a:defRPr sz="900"/>
            </a:lvl5pPr>
            <a:lvl6pPr marL="2743200" lvl="5" indent="-228600" algn="l" rtl="0">
              <a:spcBef>
                <a:spcPts val="180"/>
              </a:spcBef>
              <a:spcAft>
                <a:spcPts val="0"/>
              </a:spcAft>
              <a:buClr>
                <a:schemeClr val="lt1"/>
              </a:buClr>
              <a:buSzPts val="900"/>
              <a:buNone/>
              <a:defRPr sz="900"/>
            </a:lvl6pPr>
            <a:lvl7pPr marL="3200400" lvl="6" indent="-228600" algn="l" rtl="0">
              <a:spcBef>
                <a:spcPts val="180"/>
              </a:spcBef>
              <a:spcAft>
                <a:spcPts val="0"/>
              </a:spcAft>
              <a:buClr>
                <a:schemeClr val="lt1"/>
              </a:buClr>
              <a:buSzPts val="900"/>
              <a:buNone/>
              <a:defRPr sz="900"/>
            </a:lvl7pPr>
            <a:lvl8pPr marL="3657600" lvl="7" indent="-228600" algn="l" rtl="0">
              <a:spcBef>
                <a:spcPts val="180"/>
              </a:spcBef>
              <a:spcAft>
                <a:spcPts val="0"/>
              </a:spcAft>
              <a:buClr>
                <a:schemeClr val="lt1"/>
              </a:buClr>
              <a:buSzPts val="900"/>
              <a:buNone/>
              <a:defRPr sz="900"/>
            </a:lvl8pPr>
            <a:lvl9pPr marL="4114800" lvl="8" indent="-228600" algn="l" rtl="0">
              <a:spcBef>
                <a:spcPts val="180"/>
              </a:spcBef>
              <a:spcAft>
                <a:spcPts val="0"/>
              </a:spcAft>
              <a:buClr>
                <a:schemeClr val="lt1"/>
              </a:buClr>
              <a:buSzPts val="900"/>
              <a:buNone/>
              <a:defRPr sz="900"/>
            </a:lvl9pPr>
          </a:lstStyle>
          <a:p>
            <a:endParaRPr/>
          </a:p>
        </p:txBody>
      </p:sp>
      <p:pic>
        <p:nvPicPr>
          <p:cNvPr id="55" name="Google Shape;55;p10" descr="MaryLogo-BLU-HorzRVs.png"/>
          <p:cNvPicPr preferRelativeResize="0"/>
          <p:nvPr/>
        </p:nvPicPr>
        <p:blipFill rotWithShape="1">
          <a:blip r:embed="rId2">
            <a:alphaModFix/>
          </a:blip>
          <a:srcRect/>
          <a:stretch/>
        </p:blipFill>
        <p:spPr>
          <a:xfrm>
            <a:off x="457200" y="5933506"/>
            <a:ext cx="2647326" cy="7738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143968"/>
            </a:gs>
            <a:gs pos="100000">
              <a:srgbClr val="0E203A"/>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143968"/>
            </a:gs>
            <a:gs pos="100000">
              <a:srgbClr val="0E203A"/>
            </a:gs>
          </a:gsLst>
          <a:path path="circle">
            <a:fillToRect l="50000" t="50000" r="50000" b="50000"/>
          </a:path>
          <a:tileRect/>
        </a:grad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7" name="Google Shape;67;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16/j.janxdis.2016.02.007"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doi.org/10.1007/s10694-017-0653-3" TargetMode="External"/><Relationship Id="rId5" Type="http://schemas.openxmlformats.org/officeDocument/2006/relationships/hyperlink" Target="https://doi.org/10.3390/ijerph191811802" TargetMode="External"/><Relationship Id="rId4" Type="http://schemas.openxmlformats.org/officeDocument/2006/relationships/hyperlink" Target="https://doi.org/10.1002/jhrm.2134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5055/jem.2018.0356"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enau.ena.or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subTitle" idx="1"/>
          </p:nvPr>
        </p:nvSpPr>
        <p:spPr>
          <a:xfrm>
            <a:off x="1371600" y="3121269"/>
            <a:ext cx="6400800" cy="1752600"/>
          </a:xfrm>
          <a:prstGeom prst="rect">
            <a:avLst/>
          </a:prstGeom>
          <a:noFill/>
          <a:ln>
            <a:noFill/>
          </a:ln>
        </p:spPr>
        <p:txBody>
          <a:bodyPr spcFirstLastPara="1" wrap="square" lIns="91425" tIns="45700" rIns="91425" bIns="45700" anchor="t" anchorCtr="0">
            <a:normAutofit lnSpcReduction="20000"/>
          </a:bodyPr>
          <a:lstStyle/>
          <a:p>
            <a:pPr marL="0" lvl="0" indent="0" algn="ctr" rtl="0">
              <a:spcBef>
                <a:spcPts val="0"/>
              </a:spcBef>
              <a:spcAft>
                <a:spcPts val="0"/>
              </a:spcAft>
              <a:buClr>
                <a:schemeClr val="lt1"/>
              </a:buClr>
              <a:buSzPts val="3200"/>
              <a:buNone/>
            </a:pPr>
            <a:r>
              <a:rPr lang="en-US" sz="3200"/>
              <a:t>Implementing Plain Language Emergency Alerts: An Evidence-Based Practice Project </a:t>
            </a:r>
            <a:r>
              <a:rPr lang="en-US"/>
              <a:t>at Claremore Indian Hospital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457200" y="274638"/>
            <a:ext cx="8229600" cy="5418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endParaRPr/>
          </a:p>
        </p:txBody>
      </p:sp>
      <p:sp>
        <p:nvSpPr>
          <p:cNvPr id="146" name="Google Shape;146;p25"/>
          <p:cNvSpPr txBox="1">
            <a:spLocks noGrp="1"/>
          </p:cNvSpPr>
          <p:nvPr>
            <p:ph type="body" idx="1"/>
          </p:nvPr>
        </p:nvSpPr>
        <p:spPr>
          <a:xfrm>
            <a:off x="457200" y="1066800"/>
            <a:ext cx="8229600" cy="4191000"/>
          </a:xfrm>
          <a:prstGeom prst="rect">
            <a:avLst/>
          </a:prstGeom>
          <a:noFill/>
          <a:ln>
            <a:noFill/>
          </a:ln>
        </p:spPr>
        <p:txBody>
          <a:bodyPr spcFirstLastPara="1" wrap="square" lIns="91425" tIns="45700" rIns="91425" bIns="45700" anchor="t" anchorCtr="0">
            <a:normAutofit fontScale="92500" lnSpcReduction="20000"/>
          </a:bodyPr>
          <a:lstStyle/>
          <a:p>
            <a:pPr marL="457200" lvl="0" indent="-369570" algn="l" rtl="0">
              <a:spcBef>
                <a:spcPts val="0"/>
              </a:spcBef>
              <a:spcAft>
                <a:spcPts val="0"/>
              </a:spcAft>
              <a:buSzPct val="100000"/>
              <a:buChar char="•"/>
            </a:pPr>
            <a:r>
              <a:rPr lang="en-US" sz="2400"/>
              <a:t>Claremore Indian Hospital has identified recent events of code confusion with employees not knowing if they are responding to an adult, pediatric, or neonate emergency.</a:t>
            </a:r>
            <a:endParaRPr/>
          </a:p>
          <a:p>
            <a:pPr marL="0" lvl="0" indent="0" algn="l" rtl="0">
              <a:spcBef>
                <a:spcPts val="444"/>
              </a:spcBef>
              <a:spcAft>
                <a:spcPts val="0"/>
              </a:spcAft>
              <a:buClr>
                <a:schemeClr val="dk1"/>
              </a:buClr>
              <a:buSzPct val="100000"/>
              <a:buNone/>
            </a:pPr>
            <a:endParaRPr sz="2400"/>
          </a:p>
          <a:p>
            <a:pPr marL="457200" lvl="0" indent="-369570" algn="l" rtl="0">
              <a:spcBef>
                <a:spcPts val="444"/>
              </a:spcBef>
              <a:spcAft>
                <a:spcPts val="0"/>
              </a:spcAft>
              <a:buSzPct val="100000"/>
              <a:buChar char="•"/>
            </a:pPr>
            <a:r>
              <a:rPr lang="en-US" sz="2400"/>
              <a:t>Consequently, to many employees have responded resulting in disruption of life-sustaining interventions.</a:t>
            </a:r>
            <a:endParaRPr/>
          </a:p>
          <a:p>
            <a:pPr marL="0" lvl="0" indent="0" algn="l" rtl="0">
              <a:spcBef>
                <a:spcPts val="444"/>
              </a:spcBef>
              <a:spcAft>
                <a:spcPts val="0"/>
              </a:spcAft>
              <a:buClr>
                <a:schemeClr val="dk1"/>
              </a:buClr>
              <a:buSzPct val="100000"/>
              <a:buNone/>
            </a:pPr>
            <a:endParaRPr sz="2400"/>
          </a:p>
          <a:p>
            <a:pPr marL="457200" lvl="0" indent="-369570" algn="l" rtl="0">
              <a:spcBef>
                <a:spcPts val="444"/>
              </a:spcBef>
              <a:spcAft>
                <a:spcPts val="0"/>
              </a:spcAft>
              <a:buSzPct val="100000"/>
              <a:buChar char="•"/>
            </a:pPr>
            <a:r>
              <a:rPr lang="en-US" sz="2400"/>
              <a:t>A secondary problem identified was code activators struggled with calling an emergency code in a way that would alert the correct response team resulting in delays of life saving interventions. Depending on the situation, this also has the potential to put employees in danger similar to the West Anaheim Medical Center incident. </a:t>
            </a:r>
            <a:endParaRPr/>
          </a:p>
          <a:p>
            <a:pPr marL="0" lvl="0" indent="0" algn="l" rtl="0">
              <a:spcBef>
                <a:spcPts val="444"/>
              </a:spcBef>
              <a:spcAft>
                <a:spcPts val="0"/>
              </a:spcAft>
              <a:buClr>
                <a:schemeClr val="dk1"/>
              </a:buClr>
              <a:buSzPct val="100000"/>
              <a:buNone/>
            </a:pPr>
            <a:endParaRPr sz="2400"/>
          </a:p>
        </p:txBody>
      </p:sp>
      <p:pic>
        <p:nvPicPr>
          <p:cNvPr id="147" name="Google Shape;147;p2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48" name="Google Shape;148;p25"/>
          <p:cNvPicPr preferRelativeResize="0"/>
          <p:nvPr/>
        </p:nvPicPr>
        <p:blipFill>
          <a:blip r:embed="rId4">
            <a:alphaModFix/>
          </a:blip>
          <a:stretch>
            <a:fillRect/>
          </a:stretch>
        </p:blipFill>
        <p:spPr>
          <a:xfrm>
            <a:off x="5523300" y="3847875"/>
            <a:ext cx="3478702" cy="2811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PICO(T) Question </a:t>
            </a:r>
            <a:endParaRPr/>
          </a:p>
        </p:txBody>
      </p:sp>
      <p:sp>
        <p:nvSpPr>
          <p:cNvPr id="154" name="Google Shape;154;p26"/>
          <p:cNvSpPr txBox="1">
            <a:spLocks noGrp="1"/>
          </p:cNvSpPr>
          <p:nvPr>
            <p:ph type="body" idx="1"/>
          </p:nvPr>
        </p:nvSpPr>
        <p:spPr>
          <a:xfrm>
            <a:off x="457200" y="1600201"/>
            <a:ext cx="8229600" cy="349054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endParaRPr sz="2400"/>
          </a:p>
          <a:p>
            <a:pPr marL="0" lvl="0" indent="0" algn="ctr" rtl="0">
              <a:spcBef>
                <a:spcPts val="480"/>
              </a:spcBef>
              <a:spcAft>
                <a:spcPts val="0"/>
              </a:spcAft>
              <a:buClr>
                <a:schemeClr val="dk1"/>
              </a:buClr>
              <a:buSzPts val="2400"/>
              <a:buNone/>
            </a:pPr>
            <a:r>
              <a:rPr lang="en-US" sz="2400"/>
              <a:t>In healthcare workers in the Labor and Delivery unit at Claremore Indian Hospital (P), how would implementing plain language emergency codes (“medical emergency + Descriptor + Location”) (I), compared to color emergency codes (“code blue”)  (C), improve response times and employee knowledge (O) in three months (T).  </a:t>
            </a:r>
            <a:endParaRPr/>
          </a:p>
        </p:txBody>
      </p:sp>
      <p:pic>
        <p:nvPicPr>
          <p:cNvPr id="155" name="Google Shape;155;p26"/>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Problem Statement</a:t>
            </a:r>
            <a:endParaRPr/>
          </a:p>
        </p:txBody>
      </p:sp>
      <p:sp>
        <p:nvSpPr>
          <p:cNvPr id="161" name="Google Shape;161;p27"/>
          <p:cNvSpPr txBox="1">
            <a:spLocks noGrp="1"/>
          </p:cNvSpPr>
          <p:nvPr>
            <p:ph type="body" idx="1"/>
          </p:nvPr>
        </p:nvSpPr>
        <p:spPr>
          <a:xfrm>
            <a:off x="457200" y="1600201"/>
            <a:ext cx="8229600" cy="349054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None/>
            </a:pPr>
            <a:endParaRPr sz="2400"/>
          </a:p>
          <a:p>
            <a:pPr marL="0" lvl="0" indent="0" algn="ctr" rtl="0">
              <a:spcBef>
                <a:spcPts val="480"/>
              </a:spcBef>
              <a:spcAft>
                <a:spcPts val="0"/>
              </a:spcAft>
              <a:buClr>
                <a:schemeClr val="dk1"/>
              </a:buClr>
              <a:buSzPts val="2400"/>
              <a:buNone/>
            </a:pPr>
            <a:r>
              <a:rPr lang="en-US" sz="2400"/>
              <a:t>Claremore Indian Hospital currently uses  color-coded emergency alerts. Clarity of who should respond and which specialty is needed leaves employees confused thus delaying response times.</a:t>
            </a:r>
            <a:endParaRPr/>
          </a:p>
        </p:txBody>
      </p:sp>
      <p:pic>
        <p:nvPicPr>
          <p:cNvPr id="162" name="Google Shape;162;p27"/>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Purpose Statement </a:t>
            </a:r>
            <a:endParaRPr/>
          </a:p>
        </p:txBody>
      </p:sp>
      <p:sp>
        <p:nvSpPr>
          <p:cNvPr id="168" name="Google Shape;168;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200"/>
              <a:buNone/>
            </a:pPr>
            <a:endParaRPr/>
          </a:p>
          <a:p>
            <a:pPr marL="0" lvl="0" indent="0" algn="ctr" rtl="0">
              <a:spcBef>
                <a:spcPts val="640"/>
              </a:spcBef>
              <a:spcAft>
                <a:spcPts val="0"/>
              </a:spcAft>
              <a:buClr>
                <a:schemeClr val="lt1"/>
              </a:buClr>
              <a:buSzPts val="3200"/>
              <a:buNone/>
            </a:pPr>
            <a:r>
              <a:rPr lang="en-US"/>
              <a:t>The purpose of this project is to examine whether using plain language emergency alerts reduces provider response times and code confusion and how to implement it within Claremore Indian Hospital.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subTitle" idx="1"/>
          </p:nvPr>
        </p:nvSpPr>
        <p:spPr>
          <a:xfrm>
            <a:off x="1384438" y="2666919"/>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4400"/>
              <a:buNone/>
            </a:pPr>
            <a:r>
              <a:rPr lang="en-US" sz="4400"/>
              <a:t>Review of Literature </a:t>
            </a:r>
            <a:endParaRPr/>
          </a:p>
        </p:txBody>
      </p:sp>
      <p:pic>
        <p:nvPicPr>
          <p:cNvPr id="174" name="Google Shape;174;p29"/>
          <p:cNvPicPr preferRelativeResize="0"/>
          <p:nvPr/>
        </p:nvPicPr>
        <p:blipFill>
          <a:blip r:embed="rId3">
            <a:alphaModFix/>
          </a:blip>
          <a:stretch>
            <a:fillRect/>
          </a:stretch>
        </p:blipFill>
        <p:spPr>
          <a:xfrm>
            <a:off x="2498975" y="4041525"/>
            <a:ext cx="4171725" cy="247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Literature Themes</a:t>
            </a:r>
            <a:endParaRPr/>
          </a:p>
        </p:txBody>
      </p:sp>
      <p:sp>
        <p:nvSpPr>
          <p:cNvPr id="180" name="Google Shape;180;p30"/>
          <p:cNvSpPr txBox="1">
            <a:spLocks noGrp="1"/>
          </p:cNvSpPr>
          <p:nvPr>
            <p:ph type="body" idx="1"/>
          </p:nvPr>
        </p:nvSpPr>
        <p:spPr>
          <a:xfrm>
            <a:off x="457200" y="1303900"/>
            <a:ext cx="8229600" cy="4149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500"/>
              </a:spcBef>
              <a:spcAft>
                <a:spcPts val="0"/>
              </a:spcAft>
              <a:buClr>
                <a:schemeClr val="dk1"/>
              </a:buClr>
              <a:buSzPts val="1100"/>
              <a:buNone/>
            </a:pPr>
            <a:r>
              <a:rPr lang="en-US" sz="1500" b="1"/>
              <a:t>Support for plain language over code standardization</a:t>
            </a:r>
            <a:endParaRPr sz="1500" b="1"/>
          </a:p>
          <a:p>
            <a:pPr marL="0" lvl="0" indent="0" algn="ctr" rtl="0">
              <a:lnSpc>
                <a:spcPct val="115000"/>
              </a:lnSpc>
              <a:spcBef>
                <a:spcPts val="500"/>
              </a:spcBef>
              <a:spcAft>
                <a:spcPts val="0"/>
              </a:spcAft>
              <a:buClr>
                <a:schemeClr val="dk1"/>
              </a:buClr>
              <a:buSzPts val="1100"/>
              <a:buNone/>
            </a:pPr>
            <a:endParaRPr sz="1300" b="1"/>
          </a:p>
          <a:p>
            <a:pPr marL="457200" lvl="0" indent="-336550" algn="l" rtl="0">
              <a:lnSpc>
                <a:spcPct val="115000"/>
              </a:lnSpc>
              <a:spcBef>
                <a:spcPts val="500"/>
              </a:spcBef>
              <a:spcAft>
                <a:spcPts val="0"/>
              </a:spcAft>
              <a:buSzPts val="1700"/>
              <a:buChar char="•"/>
            </a:pPr>
            <a:r>
              <a:rPr lang="en-US" sz="1700"/>
              <a:t>There is a difference between plain language and code standardization</a:t>
            </a:r>
            <a:endParaRPr sz="1700"/>
          </a:p>
          <a:p>
            <a:pPr marL="457200" lvl="0" indent="-336550" algn="l" rtl="0">
              <a:lnSpc>
                <a:spcPct val="115000"/>
              </a:lnSpc>
              <a:spcBef>
                <a:spcPts val="0"/>
              </a:spcBef>
              <a:spcAft>
                <a:spcPts val="0"/>
              </a:spcAft>
              <a:buSzPts val="1700"/>
              <a:buChar char="•"/>
            </a:pPr>
            <a:r>
              <a:rPr lang="en-US" sz="1700"/>
              <a:t>Code: refers to colors, numbers, or keywords “Code Gray,” “Code 12,” or “Code Manpower” all could have different meanings in different organizations</a:t>
            </a:r>
            <a:endParaRPr sz="1700"/>
          </a:p>
          <a:p>
            <a:pPr marL="457200" lvl="0" indent="-336550" algn="l" rtl="0">
              <a:lnSpc>
                <a:spcPct val="115000"/>
              </a:lnSpc>
              <a:spcBef>
                <a:spcPts val="0"/>
              </a:spcBef>
              <a:spcAft>
                <a:spcPts val="0"/>
              </a:spcAft>
              <a:buSzPts val="1700"/>
              <a:buChar char="•"/>
            </a:pPr>
            <a:r>
              <a:rPr lang="en-US" sz="1700"/>
              <a:t>Example of Plain Language: “security assistance + location + action required”</a:t>
            </a:r>
            <a:endParaRPr sz="1700"/>
          </a:p>
          <a:p>
            <a:pPr marL="457200" lvl="0" indent="-336550" algn="l" rtl="0">
              <a:lnSpc>
                <a:spcPct val="115000"/>
              </a:lnSpc>
              <a:spcBef>
                <a:spcPts val="0"/>
              </a:spcBef>
              <a:spcAft>
                <a:spcPts val="0"/>
              </a:spcAft>
              <a:buSzPts val="1700"/>
              <a:buChar char="•"/>
            </a:pPr>
            <a:r>
              <a:rPr lang="en-US" sz="1700"/>
              <a:t>Many federal agencies, hospital associations, and regulatory bodies support the use of plain language: National Incident Management System (NIMS), Federal Emergency Management Agency (FEMA), Department of Health and Human Services (DHHS), ten state Hospital Associations, the Joint Commission, and the Centers for Medicare &amp; Medicaid Services (CMS).</a:t>
            </a:r>
            <a:endParaRPr sz="1700"/>
          </a:p>
          <a:p>
            <a:pPr marL="914400" lvl="0" indent="0" algn="l" rtl="0">
              <a:lnSpc>
                <a:spcPct val="115000"/>
              </a:lnSpc>
              <a:spcBef>
                <a:spcPts val="500"/>
              </a:spcBef>
              <a:spcAft>
                <a:spcPts val="0"/>
              </a:spcAft>
              <a:buNone/>
            </a:pPr>
            <a:endParaRPr sz="1600"/>
          </a:p>
          <a:p>
            <a:pPr marL="0" lvl="0" indent="0" algn="l" rtl="0">
              <a:lnSpc>
                <a:spcPct val="115000"/>
              </a:lnSpc>
              <a:spcBef>
                <a:spcPts val="500"/>
              </a:spcBef>
              <a:spcAft>
                <a:spcPts val="0"/>
              </a:spcAft>
              <a:buNone/>
            </a:pPr>
            <a:r>
              <a:rPr lang="en-US" sz="1600"/>
              <a:t>	(Harris et al., 2022)</a:t>
            </a:r>
            <a:endParaRPr sz="1600"/>
          </a:p>
          <a:p>
            <a:pPr marL="914400" lvl="0" indent="0" algn="l" rtl="0">
              <a:lnSpc>
                <a:spcPct val="115000"/>
              </a:lnSpc>
              <a:spcBef>
                <a:spcPts val="500"/>
              </a:spcBef>
              <a:spcAft>
                <a:spcPts val="0"/>
              </a:spcAft>
              <a:buNone/>
            </a:pPr>
            <a:r>
              <a:rPr lang="en-US" sz="1300"/>
              <a:t>                                                            </a:t>
            </a:r>
            <a:endParaRPr sz="2313"/>
          </a:p>
        </p:txBody>
      </p:sp>
      <p:pic>
        <p:nvPicPr>
          <p:cNvPr id="181" name="Google Shape;181;p30"/>
          <p:cNvPicPr preferRelativeResize="0"/>
          <p:nvPr/>
        </p:nvPicPr>
        <p:blipFill>
          <a:blip r:embed="rId3">
            <a:alphaModFix/>
          </a:blip>
          <a:stretch>
            <a:fillRect/>
          </a:stretch>
        </p:blipFill>
        <p:spPr>
          <a:xfrm>
            <a:off x="0" y="0"/>
            <a:ext cx="9144000" cy="6858000"/>
          </a:xfrm>
          <a:prstGeom prst="rect">
            <a:avLst/>
          </a:prstGeom>
          <a:noFill/>
          <a:ln>
            <a:noFill/>
          </a:ln>
        </p:spPr>
      </p:pic>
      <p:sp>
        <p:nvSpPr>
          <p:cNvPr id="182" name="Google Shape;182;p30"/>
          <p:cNvSpPr txBox="1"/>
          <p:nvPr/>
        </p:nvSpPr>
        <p:spPr>
          <a:xfrm>
            <a:off x="3302000" y="406400"/>
            <a:ext cx="5384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latin typeface="Calibri"/>
                <a:ea typeface="Calibri"/>
                <a:cs typeface="Calibri"/>
                <a:sym typeface="Calibri"/>
              </a:rPr>
              <a:t>Three Common Literature Themes</a:t>
            </a:r>
            <a:endParaRPr sz="2800" b="1">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b="1"/>
              <a:t>Literature Themes</a:t>
            </a:r>
            <a:endParaRPr b="1"/>
          </a:p>
          <a:p>
            <a:pPr marL="0" lvl="0" indent="0" algn="ctr" rtl="0">
              <a:spcBef>
                <a:spcPts val="0"/>
              </a:spcBef>
              <a:spcAft>
                <a:spcPts val="0"/>
              </a:spcAft>
              <a:buNone/>
            </a:pPr>
            <a:r>
              <a:rPr lang="en-US" sz="2733" b="1"/>
              <a:t>Support for plain Language over code standardization </a:t>
            </a:r>
            <a:endParaRPr sz="2733" b="1"/>
          </a:p>
        </p:txBody>
      </p:sp>
      <p:sp>
        <p:nvSpPr>
          <p:cNvPr id="188" name="Google Shape;188;p31"/>
          <p:cNvSpPr txBox="1">
            <a:spLocks noGrp="1"/>
          </p:cNvSpPr>
          <p:nvPr>
            <p:ph type="body" idx="1"/>
          </p:nvPr>
        </p:nvSpPr>
        <p:spPr>
          <a:xfrm>
            <a:off x="457200" y="1600201"/>
            <a:ext cx="8229600" cy="3490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9" name="Google Shape;189;p31"/>
          <p:cNvSpPr/>
          <p:nvPr/>
        </p:nvSpPr>
        <p:spPr>
          <a:xfrm>
            <a:off x="6034475" y="1849450"/>
            <a:ext cx="2001900" cy="12306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chemeClr val="lt1"/>
                </a:solidFill>
                <a:latin typeface="Calibri"/>
                <a:ea typeface="Calibri"/>
                <a:cs typeface="Calibri"/>
                <a:sym typeface="Calibri"/>
              </a:rPr>
              <a:t>Codes could have different meanings in different organizations</a:t>
            </a:r>
            <a:endParaRPr sz="1800">
              <a:solidFill>
                <a:schemeClr val="lt1"/>
              </a:solidFill>
              <a:latin typeface="Calibri"/>
              <a:ea typeface="Calibri"/>
              <a:cs typeface="Calibri"/>
              <a:sym typeface="Calibri"/>
            </a:endParaRPr>
          </a:p>
        </p:txBody>
      </p:sp>
      <p:sp>
        <p:nvSpPr>
          <p:cNvPr id="190" name="Google Shape;190;p31"/>
          <p:cNvSpPr/>
          <p:nvPr/>
        </p:nvSpPr>
        <p:spPr>
          <a:xfrm>
            <a:off x="3471600" y="1835200"/>
            <a:ext cx="1945200" cy="12306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chemeClr val="lt1"/>
                </a:solidFill>
                <a:latin typeface="Calibri"/>
                <a:ea typeface="Calibri"/>
                <a:cs typeface="Calibri"/>
                <a:sym typeface="Calibri"/>
              </a:rPr>
              <a:t>Code: refers to color, number, or keyword </a:t>
            </a:r>
            <a:endParaRPr sz="1800">
              <a:solidFill>
                <a:schemeClr val="lt1"/>
              </a:solidFill>
              <a:latin typeface="Calibri"/>
              <a:ea typeface="Calibri"/>
              <a:cs typeface="Calibri"/>
              <a:sym typeface="Calibri"/>
            </a:endParaRPr>
          </a:p>
        </p:txBody>
      </p:sp>
      <p:sp>
        <p:nvSpPr>
          <p:cNvPr id="191" name="Google Shape;191;p31"/>
          <p:cNvSpPr/>
          <p:nvPr/>
        </p:nvSpPr>
        <p:spPr>
          <a:xfrm>
            <a:off x="852025" y="1867150"/>
            <a:ext cx="2001900" cy="1230600"/>
          </a:xfrm>
          <a:prstGeom prst="rect">
            <a:avLst/>
          </a:prstGeom>
          <a:solidFill>
            <a:srgbClr val="3C78D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lt1"/>
                </a:solidFill>
                <a:latin typeface="Calibri"/>
                <a:ea typeface="Calibri"/>
                <a:cs typeface="Calibri"/>
                <a:sym typeface="Calibri"/>
              </a:rPr>
              <a:t>  Standardization     </a:t>
            </a:r>
            <a:endParaRPr sz="2000">
              <a:solidFill>
                <a:schemeClr val="lt1"/>
              </a:solidFill>
              <a:latin typeface="Calibri"/>
              <a:ea typeface="Calibri"/>
              <a:cs typeface="Calibri"/>
              <a:sym typeface="Calibri"/>
            </a:endParaRPr>
          </a:p>
          <a:p>
            <a:pPr marL="0" lvl="0" indent="0" algn="l" rtl="0">
              <a:spcBef>
                <a:spcPts val="0"/>
              </a:spcBef>
              <a:spcAft>
                <a:spcPts val="0"/>
              </a:spcAft>
              <a:buNone/>
            </a:pPr>
            <a:r>
              <a:rPr lang="en-US" sz="2000">
                <a:solidFill>
                  <a:schemeClr val="lt1"/>
                </a:solidFill>
                <a:latin typeface="Calibri"/>
                <a:ea typeface="Calibri"/>
                <a:cs typeface="Calibri"/>
                <a:sym typeface="Calibri"/>
              </a:rPr>
              <a:t>              vs.</a:t>
            </a:r>
            <a:endParaRPr sz="2000">
              <a:solidFill>
                <a:schemeClr val="lt1"/>
              </a:solidFill>
              <a:latin typeface="Calibri"/>
              <a:ea typeface="Calibri"/>
              <a:cs typeface="Calibri"/>
              <a:sym typeface="Calibri"/>
            </a:endParaRPr>
          </a:p>
          <a:p>
            <a:pPr marL="0" lvl="0" indent="0" algn="l" rtl="0">
              <a:spcBef>
                <a:spcPts val="0"/>
              </a:spcBef>
              <a:spcAft>
                <a:spcPts val="0"/>
              </a:spcAft>
              <a:buNone/>
            </a:pPr>
            <a:r>
              <a:rPr lang="en-US" sz="2000">
                <a:solidFill>
                  <a:schemeClr val="lt1"/>
                </a:solidFill>
                <a:latin typeface="Calibri"/>
                <a:ea typeface="Calibri"/>
                <a:cs typeface="Calibri"/>
                <a:sym typeface="Calibri"/>
              </a:rPr>
              <a:t>  Plain Language </a:t>
            </a:r>
            <a:endParaRPr sz="2000">
              <a:solidFill>
                <a:schemeClr val="lt1"/>
              </a:solidFill>
              <a:latin typeface="Calibri"/>
              <a:ea typeface="Calibri"/>
              <a:cs typeface="Calibri"/>
              <a:sym typeface="Calibri"/>
            </a:endParaRPr>
          </a:p>
        </p:txBody>
      </p:sp>
      <p:sp>
        <p:nvSpPr>
          <p:cNvPr id="192" name="Google Shape;192;p31"/>
          <p:cNvSpPr/>
          <p:nvPr/>
        </p:nvSpPr>
        <p:spPr>
          <a:xfrm>
            <a:off x="1803400" y="3549675"/>
            <a:ext cx="2229000" cy="13797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chemeClr val="lt1"/>
                </a:solidFill>
                <a:latin typeface="Calibri"/>
                <a:ea typeface="Calibri"/>
                <a:cs typeface="Calibri"/>
                <a:sym typeface="Calibri"/>
              </a:rPr>
              <a:t>Plain language example: “security assistance + location  + action required”</a:t>
            </a:r>
            <a:endParaRPr sz="1800">
              <a:solidFill>
                <a:schemeClr val="lt1"/>
              </a:solidFill>
              <a:latin typeface="Calibri"/>
              <a:ea typeface="Calibri"/>
              <a:cs typeface="Calibri"/>
              <a:sym typeface="Calibri"/>
            </a:endParaRPr>
          </a:p>
        </p:txBody>
      </p:sp>
      <p:sp>
        <p:nvSpPr>
          <p:cNvPr id="193" name="Google Shape;193;p31"/>
          <p:cNvSpPr/>
          <p:nvPr/>
        </p:nvSpPr>
        <p:spPr>
          <a:xfrm>
            <a:off x="4912775" y="3549675"/>
            <a:ext cx="2087100" cy="13797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chemeClr val="lt1"/>
                </a:solidFill>
              </a:rPr>
              <a:t>Support from regulatory agencies: Institute of Medicine</a:t>
            </a:r>
            <a:endParaRPr sz="1600">
              <a:solidFill>
                <a:schemeClr val="lt1"/>
              </a:solidFill>
            </a:endParaRPr>
          </a:p>
          <a:p>
            <a:pPr marL="0" lvl="0" indent="0" algn="l" rtl="0">
              <a:spcBef>
                <a:spcPts val="0"/>
              </a:spcBef>
              <a:spcAft>
                <a:spcPts val="0"/>
              </a:spcAft>
              <a:buNone/>
            </a:pPr>
            <a:r>
              <a:rPr lang="en-US" sz="1600">
                <a:solidFill>
                  <a:schemeClr val="lt1"/>
                </a:solidFill>
              </a:rPr>
              <a:t>TJC</a:t>
            </a:r>
            <a:endParaRPr sz="1600">
              <a:solidFill>
                <a:schemeClr val="lt1"/>
              </a:solidFill>
            </a:endParaRPr>
          </a:p>
          <a:p>
            <a:pPr marL="0" lvl="0" indent="0" algn="l" rtl="0">
              <a:spcBef>
                <a:spcPts val="0"/>
              </a:spcBef>
              <a:spcAft>
                <a:spcPts val="0"/>
              </a:spcAft>
              <a:buNone/>
            </a:pPr>
            <a:r>
              <a:rPr lang="en-US" sz="1600">
                <a:solidFill>
                  <a:schemeClr val="lt1"/>
                </a:solidFill>
              </a:rPr>
              <a:t>CMS</a:t>
            </a:r>
            <a:endParaRPr sz="16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Literature Themes</a:t>
            </a:r>
            <a:endParaRPr/>
          </a:p>
        </p:txBody>
      </p:sp>
      <p:sp>
        <p:nvSpPr>
          <p:cNvPr id="199" name="Google Shape;199;p32"/>
          <p:cNvSpPr txBox="1">
            <a:spLocks noGrp="1"/>
          </p:cNvSpPr>
          <p:nvPr>
            <p:ph type="body" idx="1"/>
          </p:nvPr>
        </p:nvSpPr>
        <p:spPr>
          <a:xfrm>
            <a:off x="457200" y="1417650"/>
            <a:ext cx="8229600" cy="4161600"/>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115000"/>
              </a:lnSpc>
              <a:spcBef>
                <a:spcPts val="500"/>
              </a:spcBef>
              <a:spcAft>
                <a:spcPts val="0"/>
              </a:spcAft>
              <a:buClr>
                <a:schemeClr val="dk1"/>
              </a:buClr>
              <a:buSzPct val="50000"/>
              <a:buNone/>
            </a:pPr>
            <a:r>
              <a:rPr lang="en-US" sz="2200" b="1"/>
              <a:t>Code confusion</a:t>
            </a:r>
            <a:endParaRPr sz="2200" b="1"/>
          </a:p>
          <a:p>
            <a:pPr marL="457200" lvl="0" indent="-332028" algn="l" rtl="0">
              <a:lnSpc>
                <a:spcPct val="115000"/>
              </a:lnSpc>
              <a:spcBef>
                <a:spcPts val="400"/>
              </a:spcBef>
              <a:spcAft>
                <a:spcPts val="0"/>
              </a:spcAft>
              <a:buSzPct val="100000"/>
              <a:buChar char="•"/>
            </a:pPr>
            <a:r>
              <a:rPr lang="en-US" sz="1916"/>
              <a:t>Emergency codes are often developed independently be each hospital, leading to variability and code confusion. </a:t>
            </a:r>
            <a:endParaRPr sz="1916"/>
          </a:p>
          <a:p>
            <a:pPr marL="457200" lvl="0" indent="-332028" algn="l" rtl="0">
              <a:lnSpc>
                <a:spcPct val="115000"/>
              </a:lnSpc>
              <a:spcBef>
                <a:spcPts val="0"/>
              </a:spcBef>
              <a:spcAft>
                <a:spcPts val="0"/>
              </a:spcAft>
              <a:buSzPct val="100000"/>
              <a:buChar char="•"/>
            </a:pPr>
            <a:r>
              <a:rPr lang="en-US" sz="1916"/>
              <a:t>A study in Pennsylvania found that 80 codes in 37 categories were used across PA healthcare facilities. These codes were used in 154 combinations of terminology and intended meanings.</a:t>
            </a:r>
            <a:endParaRPr sz="1916"/>
          </a:p>
          <a:p>
            <a:pPr marL="457200" lvl="0" indent="-332028" algn="l" rtl="0">
              <a:lnSpc>
                <a:spcPct val="115000"/>
              </a:lnSpc>
              <a:spcBef>
                <a:spcPts val="0"/>
              </a:spcBef>
              <a:spcAft>
                <a:spcPts val="0"/>
              </a:spcAft>
              <a:buSzPct val="100000"/>
              <a:buChar char="•"/>
            </a:pPr>
            <a:r>
              <a:rPr lang="en-US" sz="1916"/>
              <a:t>Many healthcare workers are employed in more than one facility and at least 75% of hospitals utilize temporary or agency nurses, this inconsistency in staffing also leads to confusion.</a:t>
            </a:r>
            <a:endParaRPr sz="1916"/>
          </a:p>
          <a:p>
            <a:pPr marL="457200" lvl="0" indent="-332028" algn="l" rtl="0">
              <a:lnSpc>
                <a:spcPct val="115000"/>
              </a:lnSpc>
              <a:spcBef>
                <a:spcPts val="0"/>
              </a:spcBef>
              <a:spcAft>
                <a:spcPts val="0"/>
              </a:spcAft>
              <a:buSzPct val="100000"/>
              <a:buChar char="•"/>
            </a:pPr>
            <a:r>
              <a:rPr lang="en-US" sz="1916"/>
              <a:t>Natural disasters, active shooter situations, and terrorist attacks trigger multiagency and multidisciplinary responses. Thus, requiring police, fire, EMS, FEMA, and hospitals work together. </a:t>
            </a:r>
            <a:endParaRPr sz="1916"/>
          </a:p>
          <a:p>
            <a:pPr marL="0" lvl="0" indent="0" algn="l" rtl="0">
              <a:lnSpc>
                <a:spcPct val="115000"/>
              </a:lnSpc>
              <a:spcBef>
                <a:spcPts val="400"/>
              </a:spcBef>
              <a:spcAft>
                <a:spcPts val="0"/>
              </a:spcAft>
              <a:buClr>
                <a:schemeClr val="dk1"/>
              </a:buClr>
              <a:buSzPct val="91666"/>
              <a:buNone/>
            </a:pPr>
            <a:endParaRPr sz="1200"/>
          </a:p>
          <a:p>
            <a:pPr marL="342900" lvl="0" indent="-139700" algn="l" rtl="0">
              <a:spcBef>
                <a:spcPts val="0"/>
              </a:spcBef>
              <a:spcAft>
                <a:spcPts val="0"/>
              </a:spcAft>
              <a:buClr>
                <a:schemeClr val="dk1"/>
              </a:buClr>
              <a:buSzPct val="266666"/>
              <a:buNone/>
            </a:pPr>
            <a:endParaRPr sz="1200"/>
          </a:p>
          <a:p>
            <a:pPr marL="457200" lvl="0" indent="0" algn="l" rtl="0">
              <a:lnSpc>
                <a:spcPct val="115000"/>
              </a:lnSpc>
              <a:spcBef>
                <a:spcPts val="400"/>
              </a:spcBef>
              <a:spcAft>
                <a:spcPts val="0"/>
              </a:spcAft>
              <a:buNone/>
            </a:pPr>
            <a:r>
              <a:rPr lang="en-US" sz="1700"/>
              <a:t>(Prickett &amp; Williams-Prickett, 2018; also see Dauksewicz, 2018; Harris et al., 2022; Winger, 2022). </a:t>
            </a:r>
            <a:endParaRPr sz="1700"/>
          </a:p>
          <a:p>
            <a:pPr marL="342900" lvl="0" indent="-139700" algn="l" rtl="0">
              <a:spcBef>
                <a:spcPts val="0"/>
              </a:spcBef>
              <a:spcAft>
                <a:spcPts val="0"/>
              </a:spcAft>
              <a:buClr>
                <a:schemeClr val="dk1"/>
              </a:buClr>
              <a:buSzPct val="266666"/>
              <a:buNone/>
            </a:pPr>
            <a:endParaRPr sz="1200"/>
          </a:p>
        </p:txBody>
      </p:sp>
      <p:pic>
        <p:nvPicPr>
          <p:cNvPr id="200" name="Google Shape;200;p32"/>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Literature Themes</a:t>
            </a:r>
            <a:endParaRPr/>
          </a:p>
        </p:txBody>
      </p:sp>
      <p:sp>
        <p:nvSpPr>
          <p:cNvPr id="206" name="Google Shape;206;p33"/>
          <p:cNvSpPr txBox="1">
            <a:spLocks noGrp="1"/>
          </p:cNvSpPr>
          <p:nvPr>
            <p:ph type="body" idx="1"/>
          </p:nvPr>
        </p:nvSpPr>
        <p:spPr>
          <a:xfrm>
            <a:off x="457200" y="1303900"/>
            <a:ext cx="8229600" cy="432540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500"/>
              </a:spcBef>
              <a:spcAft>
                <a:spcPts val="0"/>
              </a:spcAft>
              <a:buClr>
                <a:schemeClr val="dk1"/>
              </a:buClr>
              <a:buSzPts val="1100"/>
              <a:buNone/>
            </a:pPr>
            <a:r>
              <a:rPr lang="en-US" sz="2200" b="1"/>
              <a:t>Privacy and Ethics</a:t>
            </a:r>
            <a:endParaRPr sz="2200" b="1"/>
          </a:p>
          <a:p>
            <a:pPr marL="457200" lvl="0" indent="-342900" algn="l" rtl="0">
              <a:lnSpc>
                <a:spcPct val="115000"/>
              </a:lnSpc>
              <a:spcBef>
                <a:spcPts val="400"/>
              </a:spcBef>
              <a:spcAft>
                <a:spcPts val="0"/>
              </a:spcAft>
              <a:buSzPts val="1800"/>
              <a:buFont typeface="Calibri"/>
              <a:buChar char="•"/>
            </a:pPr>
            <a:r>
              <a:rPr lang="en-US" sz="1800"/>
              <a:t>Patients and visitors are even more vulnerable to confusion, fear, and anxiety when hospitals use codes. It removes any situational awareness. </a:t>
            </a:r>
            <a:endParaRPr sz="1800"/>
          </a:p>
          <a:p>
            <a:pPr marL="457200" lvl="0" indent="-342900" algn="l" rtl="0">
              <a:lnSpc>
                <a:spcPct val="115000"/>
              </a:lnSpc>
              <a:spcBef>
                <a:spcPts val="0"/>
              </a:spcBef>
              <a:spcAft>
                <a:spcPts val="0"/>
              </a:spcAft>
              <a:buSzPts val="1800"/>
              <a:buChar char="•"/>
            </a:pPr>
            <a:r>
              <a:rPr lang="en-US" sz="1800"/>
              <a:t>Current research suggests that plain language codes could reduce uncertainty and anxiety by reducing the fear of the unknown. </a:t>
            </a:r>
            <a:endParaRPr sz="1800"/>
          </a:p>
          <a:p>
            <a:pPr marL="457200" lvl="0" indent="-342900" algn="l" rtl="0">
              <a:lnSpc>
                <a:spcPct val="115000"/>
              </a:lnSpc>
              <a:spcBef>
                <a:spcPts val="0"/>
              </a:spcBef>
              <a:spcAft>
                <a:spcPts val="0"/>
              </a:spcAft>
              <a:buSzPts val="1800"/>
              <a:buChar char="•"/>
            </a:pPr>
            <a:r>
              <a:rPr lang="en-US" sz="1800"/>
              <a:t>Plain language alerts do not violate HIPPA, as these alerts do not include any of the 28 identifiers</a:t>
            </a:r>
            <a:endParaRPr sz="1800"/>
          </a:p>
          <a:p>
            <a:pPr marL="457200" lvl="0" indent="-342900" algn="l" rtl="0">
              <a:lnSpc>
                <a:spcPct val="115000"/>
              </a:lnSpc>
              <a:spcBef>
                <a:spcPts val="0"/>
              </a:spcBef>
              <a:spcAft>
                <a:spcPts val="0"/>
              </a:spcAft>
              <a:buSzPts val="1800"/>
              <a:buChar char="•"/>
            </a:pPr>
            <a:r>
              <a:rPr lang="en-US" sz="1800"/>
              <a:t>HIPAA even allows for identifiers to be included in communications in the case of an emergency</a:t>
            </a:r>
            <a:endParaRPr sz="2000"/>
          </a:p>
          <a:p>
            <a:pPr marL="0" lvl="0" indent="0" algn="l" rtl="0">
              <a:lnSpc>
                <a:spcPct val="115000"/>
              </a:lnSpc>
              <a:spcBef>
                <a:spcPts val="400"/>
              </a:spcBef>
              <a:spcAft>
                <a:spcPts val="0"/>
              </a:spcAft>
              <a:buClr>
                <a:schemeClr val="dk1"/>
              </a:buClr>
              <a:buSzPts val="1100"/>
              <a:buNone/>
            </a:pPr>
            <a:endParaRPr sz="1800"/>
          </a:p>
          <a:p>
            <a:pPr marL="342900" lvl="0" indent="-139700" algn="l" rtl="0">
              <a:spcBef>
                <a:spcPts val="0"/>
              </a:spcBef>
              <a:spcAft>
                <a:spcPts val="0"/>
              </a:spcAft>
              <a:buClr>
                <a:schemeClr val="dk1"/>
              </a:buClr>
              <a:buSzPts val="3200"/>
              <a:buNone/>
            </a:pPr>
            <a:r>
              <a:rPr lang="en-US" sz="1400"/>
              <a:t>(Carleton, 2016; also see Omori et al., 2017; Weikel, 2017)</a:t>
            </a:r>
            <a:endParaRPr sz="1400"/>
          </a:p>
        </p:txBody>
      </p:sp>
      <p:pic>
        <p:nvPicPr>
          <p:cNvPr id="207" name="Google Shape;207;p33"/>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08" name="Google Shape;208;p33"/>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14" name="Google Shape;214;p34"/>
          <p:cNvSpPr txBox="1">
            <a:spLocks noGrp="1"/>
          </p:cNvSpPr>
          <p:nvPr>
            <p:ph type="body" idx="1"/>
          </p:nvPr>
        </p:nvSpPr>
        <p:spPr>
          <a:xfrm>
            <a:off x="457200" y="1600201"/>
            <a:ext cx="8229600" cy="3490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15" name="Google Shape;215;p34"/>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90" name="Google Shape;90;p17"/>
          <p:cNvSpPr txBox="1">
            <a:spLocks noGrp="1"/>
          </p:cNvSpPr>
          <p:nvPr>
            <p:ph type="body" idx="1"/>
          </p:nvPr>
        </p:nvSpPr>
        <p:spPr>
          <a:xfrm>
            <a:off x="457200" y="1600201"/>
            <a:ext cx="8229600" cy="3490546"/>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Clr>
                <a:schemeClr val="dk1"/>
              </a:buClr>
              <a:buSzPts val="2800"/>
              <a:buNone/>
            </a:pPr>
            <a:r>
              <a:rPr lang="en-US" sz="2800"/>
              <a:t>Evidence Based-Practice Project completed by:</a:t>
            </a:r>
            <a:endParaRPr/>
          </a:p>
          <a:p>
            <a:pPr marL="0" lvl="0" indent="0" algn="ctr" rtl="0">
              <a:spcBef>
                <a:spcPts val="560"/>
              </a:spcBef>
              <a:spcAft>
                <a:spcPts val="0"/>
              </a:spcAft>
              <a:buClr>
                <a:schemeClr val="dk1"/>
              </a:buClr>
              <a:buSzPts val="2800"/>
              <a:buNone/>
            </a:pPr>
            <a:endParaRPr sz="2800"/>
          </a:p>
          <a:p>
            <a:pPr marL="0" lvl="0" indent="0" algn="ctr" rtl="0">
              <a:spcBef>
                <a:spcPts val="560"/>
              </a:spcBef>
              <a:spcAft>
                <a:spcPts val="0"/>
              </a:spcAft>
              <a:buClr>
                <a:schemeClr val="dk1"/>
              </a:buClr>
              <a:buSzPts val="2800"/>
              <a:buNone/>
            </a:pPr>
            <a:r>
              <a:rPr lang="en-US" sz="2800"/>
              <a:t>Mandy Anderson, RN</a:t>
            </a:r>
            <a:endParaRPr/>
          </a:p>
          <a:p>
            <a:pPr marL="0" lvl="0" indent="0" algn="ctr" rtl="0">
              <a:spcBef>
                <a:spcPts val="560"/>
              </a:spcBef>
              <a:spcAft>
                <a:spcPts val="0"/>
              </a:spcAft>
              <a:buClr>
                <a:schemeClr val="dk1"/>
              </a:buClr>
              <a:buSzPts val="2800"/>
              <a:buNone/>
            </a:pPr>
            <a:r>
              <a:rPr lang="en-US" sz="2800"/>
              <a:t>Mardell Nichols, RN, BSN</a:t>
            </a:r>
            <a:endParaRPr/>
          </a:p>
          <a:p>
            <a:pPr marL="0" lvl="0" indent="0" algn="ctr" rtl="0">
              <a:spcBef>
                <a:spcPts val="560"/>
              </a:spcBef>
              <a:spcAft>
                <a:spcPts val="0"/>
              </a:spcAft>
              <a:buClr>
                <a:schemeClr val="dk1"/>
              </a:buClr>
              <a:buSzPts val="2800"/>
              <a:buNone/>
            </a:pPr>
            <a:r>
              <a:rPr lang="en-US" sz="2800"/>
              <a:t>Eugenio Orona, RN</a:t>
            </a:r>
            <a:endParaRPr/>
          </a:p>
          <a:p>
            <a:pPr marL="0" lvl="0" indent="0" algn="ctr" rtl="0">
              <a:spcBef>
                <a:spcPts val="560"/>
              </a:spcBef>
              <a:spcAft>
                <a:spcPts val="0"/>
              </a:spcAft>
              <a:buClr>
                <a:schemeClr val="dk1"/>
              </a:buClr>
              <a:buSzPts val="2800"/>
              <a:buNone/>
            </a:pPr>
            <a:endParaRPr sz="2800"/>
          </a:p>
          <a:p>
            <a:pPr marL="0" lvl="0" indent="0" algn="ctr" rtl="0">
              <a:spcBef>
                <a:spcPts val="560"/>
              </a:spcBef>
              <a:spcAft>
                <a:spcPts val="0"/>
              </a:spcAft>
              <a:buClr>
                <a:schemeClr val="dk1"/>
              </a:buClr>
              <a:buSzPts val="2800"/>
              <a:buNone/>
            </a:pPr>
            <a:r>
              <a:rPr lang="en-US" sz="2800"/>
              <a:t>In partnership with the Claremore Indian Hospital </a:t>
            </a:r>
            <a:endParaRPr/>
          </a:p>
        </p:txBody>
      </p:sp>
      <p:pic>
        <p:nvPicPr>
          <p:cNvPr id="91" name="Google Shape;91;p17"/>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subTitle" idx="1"/>
          </p:nvPr>
        </p:nvSpPr>
        <p:spPr>
          <a:xfrm>
            <a:off x="1371600" y="3121269"/>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4400"/>
              <a:buNone/>
            </a:pPr>
            <a:r>
              <a:rPr lang="en-US" sz="4400"/>
              <a:t>Project Recommendations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Recommendation 1</a:t>
            </a:r>
            <a:endParaRPr/>
          </a:p>
        </p:txBody>
      </p:sp>
      <p:sp>
        <p:nvSpPr>
          <p:cNvPr id="226" name="Google Shape;226;p36"/>
          <p:cNvSpPr txBox="1">
            <a:spLocks noGrp="1"/>
          </p:cNvSpPr>
          <p:nvPr>
            <p:ph type="body" idx="1"/>
          </p:nvPr>
        </p:nvSpPr>
        <p:spPr>
          <a:xfrm>
            <a:off x="457200" y="1600201"/>
            <a:ext cx="8229600" cy="3490546"/>
          </a:xfrm>
          <a:prstGeom prst="rect">
            <a:avLst/>
          </a:prstGeom>
          <a:noFill/>
          <a:ln>
            <a:noFill/>
          </a:ln>
        </p:spPr>
        <p:txBody>
          <a:bodyPr spcFirstLastPara="1" wrap="square" lIns="91425" tIns="45700" rIns="91425" bIns="45700" anchor="t" anchorCtr="0">
            <a:normAutofit fontScale="85000" lnSpcReduction="20000"/>
          </a:bodyPr>
          <a:lstStyle/>
          <a:p>
            <a:pPr marL="457200" lvl="0" indent="0" algn="ctr" rtl="0">
              <a:spcBef>
                <a:spcPts val="0"/>
              </a:spcBef>
              <a:spcAft>
                <a:spcPts val="0"/>
              </a:spcAft>
              <a:buNone/>
            </a:pPr>
            <a:r>
              <a:rPr lang="en-US" sz="2400"/>
              <a:t>Assessing Knowledge and Educating</a:t>
            </a:r>
            <a:endParaRPr sz="2400"/>
          </a:p>
          <a:p>
            <a:pPr marL="457200" lvl="0" indent="0" algn="l" rtl="0">
              <a:spcBef>
                <a:spcPts val="0"/>
              </a:spcBef>
              <a:spcAft>
                <a:spcPts val="0"/>
              </a:spcAft>
              <a:buNone/>
            </a:pPr>
            <a:endParaRPr sz="2400"/>
          </a:p>
          <a:p>
            <a:pPr marL="457200" lvl="0" indent="-358140" algn="l" rtl="0">
              <a:spcBef>
                <a:spcPts val="0"/>
              </a:spcBef>
              <a:spcAft>
                <a:spcPts val="0"/>
              </a:spcAft>
              <a:buSzPct val="100000"/>
              <a:buChar char="●"/>
            </a:pPr>
            <a:r>
              <a:rPr lang="en-US" sz="2400"/>
              <a:t>Standardized plain language terms</a:t>
            </a:r>
            <a:endParaRPr sz="2400"/>
          </a:p>
          <a:p>
            <a:pPr marL="0" lvl="0" indent="0" algn="l" rtl="0">
              <a:spcBef>
                <a:spcPts val="0"/>
              </a:spcBef>
              <a:spcAft>
                <a:spcPts val="0"/>
              </a:spcAft>
              <a:buNone/>
            </a:pPr>
            <a:endParaRPr sz="2000"/>
          </a:p>
          <a:p>
            <a:pPr marL="457200" lvl="0" indent="-358140" algn="l" rtl="0">
              <a:spcBef>
                <a:spcPts val="0"/>
              </a:spcBef>
              <a:spcAft>
                <a:spcPts val="0"/>
              </a:spcAft>
              <a:buSzPct val="100000"/>
              <a:buChar char="●"/>
            </a:pPr>
            <a:r>
              <a:rPr lang="en-US" sz="2400"/>
              <a:t>Assessing knowledge</a:t>
            </a:r>
            <a:endParaRPr sz="2400"/>
          </a:p>
          <a:p>
            <a:pPr marL="914400" lvl="1" indent="-358140" algn="l" rtl="0">
              <a:spcBef>
                <a:spcPts val="0"/>
              </a:spcBef>
              <a:spcAft>
                <a:spcPts val="0"/>
              </a:spcAft>
              <a:buSzPct val="100000"/>
              <a:buChar char="○"/>
            </a:pPr>
            <a:r>
              <a:rPr lang="en-US" sz="2400"/>
              <a:t>Interviews</a:t>
            </a:r>
            <a:endParaRPr sz="2400"/>
          </a:p>
          <a:p>
            <a:pPr marL="914400" lvl="1" indent="-358140" algn="l" rtl="0">
              <a:spcBef>
                <a:spcPts val="0"/>
              </a:spcBef>
              <a:spcAft>
                <a:spcPts val="0"/>
              </a:spcAft>
              <a:buSzPct val="100000"/>
              <a:buChar char="○"/>
            </a:pPr>
            <a:r>
              <a:rPr lang="en-US" sz="2400"/>
              <a:t>Questionnaires</a:t>
            </a:r>
            <a:endParaRPr sz="2400"/>
          </a:p>
          <a:p>
            <a:pPr marL="1371600" lvl="2" indent="-358139" algn="l" rtl="0">
              <a:spcBef>
                <a:spcPts val="0"/>
              </a:spcBef>
              <a:spcAft>
                <a:spcPts val="0"/>
              </a:spcAft>
              <a:buSzPct val="100000"/>
              <a:buChar char="■"/>
            </a:pPr>
            <a:r>
              <a:rPr lang="en-US"/>
              <a:t>Identify gaps</a:t>
            </a:r>
            <a:endParaRPr/>
          </a:p>
          <a:p>
            <a:pPr marL="1371600" lvl="2" indent="-325755" algn="l" rtl="0">
              <a:spcBef>
                <a:spcPts val="0"/>
              </a:spcBef>
              <a:spcAft>
                <a:spcPts val="0"/>
              </a:spcAft>
              <a:buSzPct val="75000"/>
              <a:buChar char="■"/>
            </a:pPr>
            <a:r>
              <a:rPr lang="en-US"/>
              <a:t>Assess knowledge</a:t>
            </a:r>
            <a:endParaRPr/>
          </a:p>
          <a:p>
            <a:pPr marL="0" lvl="0" indent="0" algn="l" rtl="0">
              <a:spcBef>
                <a:spcPts val="0"/>
              </a:spcBef>
              <a:spcAft>
                <a:spcPts val="0"/>
              </a:spcAft>
              <a:buNone/>
            </a:pPr>
            <a:endParaRPr sz="2000"/>
          </a:p>
          <a:p>
            <a:pPr marL="457200" lvl="0" indent="-358140" algn="l" rtl="0">
              <a:spcBef>
                <a:spcPts val="0"/>
              </a:spcBef>
              <a:spcAft>
                <a:spcPts val="0"/>
              </a:spcAft>
              <a:buSzPct val="100000"/>
              <a:buChar char="●"/>
            </a:pPr>
            <a:r>
              <a:rPr lang="en-US" sz="2400"/>
              <a:t>Education</a:t>
            </a:r>
            <a:endParaRPr sz="2400"/>
          </a:p>
          <a:p>
            <a:pPr marL="914400" lvl="1" indent="-358140" algn="l" rtl="0">
              <a:spcBef>
                <a:spcPts val="0"/>
              </a:spcBef>
              <a:spcAft>
                <a:spcPts val="0"/>
              </a:spcAft>
              <a:buSzPct val="100000"/>
              <a:buChar char="○"/>
            </a:pPr>
            <a:r>
              <a:rPr lang="en-US" sz="2400"/>
              <a:t>Testing</a:t>
            </a:r>
            <a:endParaRPr sz="2400"/>
          </a:p>
          <a:p>
            <a:pPr marL="457200" lvl="0" indent="0" algn="l" rtl="0">
              <a:spcBef>
                <a:spcPts val="0"/>
              </a:spcBef>
              <a:spcAft>
                <a:spcPts val="0"/>
              </a:spcAft>
              <a:buNone/>
            </a:pPr>
            <a:endParaRPr sz="2400"/>
          </a:p>
        </p:txBody>
      </p:sp>
      <p:pic>
        <p:nvPicPr>
          <p:cNvPr id="227" name="Google Shape;227;p36"/>
          <p:cNvPicPr preferRelativeResize="0"/>
          <p:nvPr/>
        </p:nvPicPr>
        <p:blipFill>
          <a:blip r:embed="rId3">
            <a:alphaModFix/>
          </a:blip>
          <a:stretch>
            <a:fillRect/>
          </a:stretch>
        </p:blipFill>
        <p:spPr>
          <a:xfrm>
            <a:off x="4245425" y="2910750"/>
            <a:ext cx="4572001" cy="3768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Recommendation 2</a:t>
            </a:r>
            <a:endParaRPr/>
          </a:p>
        </p:txBody>
      </p:sp>
      <p:sp>
        <p:nvSpPr>
          <p:cNvPr id="233" name="Google Shape;233;p37"/>
          <p:cNvSpPr txBox="1">
            <a:spLocks noGrp="1"/>
          </p:cNvSpPr>
          <p:nvPr>
            <p:ph type="body" idx="1"/>
          </p:nvPr>
        </p:nvSpPr>
        <p:spPr>
          <a:xfrm>
            <a:off x="457200" y="1600200"/>
            <a:ext cx="8229600" cy="421151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2400"/>
              <a:buNone/>
            </a:pPr>
            <a:r>
              <a:rPr lang="en-US" sz="2400"/>
              <a:t>Training and Re-assessing knowledge</a:t>
            </a:r>
            <a:endParaRPr sz="2400"/>
          </a:p>
          <a:p>
            <a:pPr marL="0" lvl="0" indent="0" algn="ctr" rtl="0">
              <a:spcBef>
                <a:spcPts val="0"/>
              </a:spcBef>
              <a:spcAft>
                <a:spcPts val="0"/>
              </a:spcAft>
              <a:buClr>
                <a:schemeClr val="lt1"/>
              </a:buClr>
              <a:buSzPts val="2400"/>
              <a:buNone/>
            </a:pPr>
            <a:endParaRPr sz="2400"/>
          </a:p>
          <a:p>
            <a:pPr marL="457200" lvl="0" indent="-381000" algn="l" rtl="0">
              <a:spcBef>
                <a:spcPts val="0"/>
              </a:spcBef>
              <a:spcAft>
                <a:spcPts val="0"/>
              </a:spcAft>
              <a:buSzPts val="2400"/>
              <a:buChar char="●"/>
            </a:pPr>
            <a:r>
              <a:rPr lang="en-US" sz="2400"/>
              <a:t>Drills - Safety bundles</a:t>
            </a:r>
            <a:endParaRPr sz="2400"/>
          </a:p>
          <a:p>
            <a:pPr marL="914400" lvl="1" indent="-381000" algn="l" rtl="0">
              <a:spcBef>
                <a:spcPts val="0"/>
              </a:spcBef>
              <a:spcAft>
                <a:spcPts val="0"/>
              </a:spcAft>
              <a:buSzPts val="2400"/>
              <a:buChar char="○"/>
            </a:pPr>
            <a:r>
              <a:rPr lang="en-US" sz="2400"/>
              <a:t>New hires - Orientation</a:t>
            </a:r>
            <a:endParaRPr sz="2400"/>
          </a:p>
          <a:p>
            <a:pPr marL="914400" lvl="1" indent="-381000" algn="l" rtl="0">
              <a:spcBef>
                <a:spcPts val="0"/>
              </a:spcBef>
              <a:spcAft>
                <a:spcPts val="0"/>
              </a:spcAft>
              <a:buSzPts val="2400"/>
              <a:buChar char="○"/>
            </a:pPr>
            <a:r>
              <a:rPr lang="en-US" sz="2400"/>
              <a:t>Annual Simulations</a:t>
            </a:r>
            <a:endParaRPr sz="2400"/>
          </a:p>
          <a:p>
            <a:pPr marL="0" lvl="0" indent="0" algn="l" rtl="0">
              <a:spcBef>
                <a:spcPts val="0"/>
              </a:spcBef>
              <a:spcAft>
                <a:spcPts val="0"/>
              </a:spcAft>
              <a:buNone/>
            </a:pPr>
            <a:endParaRPr sz="2000"/>
          </a:p>
          <a:p>
            <a:pPr marL="457200" lvl="0" indent="-381000" algn="l" rtl="0">
              <a:spcBef>
                <a:spcPts val="0"/>
              </a:spcBef>
              <a:spcAft>
                <a:spcPts val="0"/>
              </a:spcAft>
              <a:buSzPts val="2400"/>
              <a:buChar char="●"/>
            </a:pPr>
            <a:r>
              <a:rPr lang="en-US" sz="2400"/>
              <a:t>Re-assessing knowledge</a:t>
            </a:r>
            <a:endParaRPr sz="2400"/>
          </a:p>
          <a:p>
            <a:pPr marL="914400" lvl="1" indent="-381000" algn="l" rtl="0">
              <a:spcBef>
                <a:spcPts val="0"/>
              </a:spcBef>
              <a:spcAft>
                <a:spcPts val="0"/>
              </a:spcAft>
              <a:buSzPts val="2400"/>
              <a:buChar char="○"/>
            </a:pPr>
            <a:r>
              <a:rPr lang="en-US" sz="2400"/>
              <a:t>Testing</a:t>
            </a:r>
            <a:endParaRPr sz="2400"/>
          </a:p>
          <a:p>
            <a:pPr marL="1371600" lvl="2" indent="-381000" algn="l" rtl="0">
              <a:spcBef>
                <a:spcPts val="0"/>
              </a:spcBef>
              <a:spcAft>
                <a:spcPts val="0"/>
              </a:spcAft>
              <a:buSzPts val="2400"/>
              <a:buChar char="■"/>
            </a:pPr>
            <a:r>
              <a:rPr lang="en-US"/>
              <a:t>Roles during a drill</a:t>
            </a:r>
            <a:endParaRPr/>
          </a:p>
          <a:p>
            <a:pPr marL="1828800" lvl="3" indent="-342900" algn="l" rtl="0">
              <a:spcBef>
                <a:spcPts val="0"/>
              </a:spcBef>
              <a:spcAft>
                <a:spcPts val="0"/>
              </a:spcAft>
              <a:buSzPts val="1800"/>
              <a:buChar char="●"/>
            </a:pPr>
            <a:r>
              <a:rPr lang="en-US"/>
              <a:t>Actions taken</a:t>
            </a:r>
            <a:endParaRPr/>
          </a:p>
          <a:p>
            <a:pPr marL="1371600" lvl="2" indent="-342900" algn="l" rtl="0">
              <a:spcBef>
                <a:spcPts val="0"/>
              </a:spcBef>
              <a:spcAft>
                <a:spcPts val="0"/>
              </a:spcAft>
              <a:buSzPts val="1800"/>
              <a:buChar char="■"/>
            </a:pPr>
            <a:r>
              <a:rPr lang="en-US"/>
              <a:t>Simulation of mock plain language emergency alert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457200" y="199500"/>
            <a:ext cx="8375400" cy="1180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Implementation Plan</a:t>
            </a:r>
            <a:endParaRPr b="1"/>
          </a:p>
        </p:txBody>
      </p:sp>
      <p:sp>
        <p:nvSpPr>
          <p:cNvPr id="239" name="Google Shape;239;p38"/>
          <p:cNvSpPr txBox="1">
            <a:spLocks noGrp="1"/>
          </p:cNvSpPr>
          <p:nvPr>
            <p:ph type="body" idx="1"/>
          </p:nvPr>
        </p:nvSpPr>
        <p:spPr>
          <a:xfrm>
            <a:off x="457200" y="1796525"/>
            <a:ext cx="8229600" cy="4575300"/>
          </a:xfrm>
          <a:prstGeom prst="rect">
            <a:avLst/>
          </a:prstGeom>
          <a:noFill/>
          <a:ln>
            <a:noFill/>
          </a:ln>
        </p:spPr>
        <p:txBody>
          <a:bodyPr spcFirstLastPara="1" wrap="square" lIns="91425" tIns="45700" rIns="91425" bIns="45700" anchor="t" anchorCtr="0">
            <a:noAutofit/>
          </a:bodyPr>
          <a:lstStyle/>
          <a:p>
            <a:pPr marL="4114800" lvl="0" indent="457200" algn="l" rtl="0">
              <a:spcBef>
                <a:spcPts val="360"/>
              </a:spcBef>
              <a:spcAft>
                <a:spcPts val="0"/>
              </a:spcAft>
              <a:buNone/>
            </a:pPr>
            <a:endParaRPr sz="1450"/>
          </a:p>
          <a:p>
            <a:pPr marL="457200" lvl="0" indent="-381000" algn="l" rtl="0">
              <a:lnSpc>
                <a:spcPct val="115000"/>
              </a:lnSpc>
              <a:spcBef>
                <a:spcPts val="0"/>
              </a:spcBef>
              <a:spcAft>
                <a:spcPts val="0"/>
              </a:spcAft>
              <a:buSzPts val="2400"/>
              <a:buFont typeface="Arial"/>
              <a:buChar char="●"/>
            </a:pPr>
            <a:r>
              <a:rPr lang="en-US" sz="2400">
                <a:latin typeface="Arial"/>
                <a:ea typeface="Arial"/>
                <a:cs typeface="Arial"/>
                <a:sym typeface="Arial"/>
              </a:rPr>
              <a:t>Claremore Indian Hospital utilitzes the PDSA method to implement quality improvement initiatives.</a:t>
            </a:r>
            <a:endParaRPr sz="2400">
              <a:latin typeface="Arial"/>
              <a:ea typeface="Arial"/>
              <a:cs typeface="Arial"/>
              <a:sym typeface="Arial"/>
            </a:endParaRPr>
          </a:p>
          <a:p>
            <a:pPr marL="914400" lvl="1" indent="-355600" algn="l" rtl="0">
              <a:lnSpc>
                <a:spcPct val="115000"/>
              </a:lnSpc>
              <a:spcBef>
                <a:spcPts val="0"/>
              </a:spcBef>
              <a:spcAft>
                <a:spcPts val="0"/>
              </a:spcAft>
              <a:buSzPts val="2000"/>
              <a:buFont typeface="Arial"/>
              <a:buChar char="○"/>
            </a:pPr>
            <a:r>
              <a:rPr lang="en-US" sz="2000">
                <a:latin typeface="Arial"/>
                <a:ea typeface="Arial"/>
                <a:cs typeface="Arial"/>
                <a:sym typeface="Arial"/>
              </a:rPr>
              <a:t>PDSA method is an ongoing cycle for improvement within organizations to test change.</a:t>
            </a:r>
            <a:endParaRPr sz="2000">
              <a:latin typeface="Arial"/>
              <a:ea typeface="Arial"/>
              <a:cs typeface="Arial"/>
              <a:sym typeface="Arial"/>
            </a:endParaRPr>
          </a:p>
          <a:p>
            <a:pPr marL="0" lvl="0" indent="0" algn="l" rtl="0">
              <a:lnSpc>
                <a:spcPct val="200000"/>
              </a:lnSpc>
              <a:spcBef>
                <a:spcPts val="1200"/>
              </a:spcBef>
              <a:spcAft>
                <a:spcPts val="0"/>
              </a:spcAft>
              <a:buNone/>
            </a:pPr>
            <a:endParaRPr sz="2400"/>
          </a:p>
          <a:p>
            <a:pPr marL="4114800" lvl="0" indent="0" algn="l" rtl="0">
              <a:lnSpc>
                <a:spcPct val="200000"/>
              </a:lnSpc>
              <a:spcBef>
                <a:spcPts val="1200"/>
              </a:spcBef>
              <a:spcAft>
                <a:spcPts val="0"/>
              </a:spcAft>
              <a:buNone/>
            </a:pPr>
            <a:endParaRPr sz="1450"/>
          </a:p>
          <a:p>
            <a:pPr marL="4114800" lvl="0" indent="0" algn="l" rtl="0">
              <a:lnSpc>
                <a:spcPct val="200000"/>
              </a:lnSpc>
              <a:spcBef>
                <a:spcPts val="1200"/>
              </a:spcBef>
              <a:spcAft>
                <a:spcPts val="0"/>
              </a:spcAft>
              <a:buNone/>
            </a:pPr>
            <a:endParaRPr sz="1450"/>
          </a:p>
          <a:p>
            <a:pPr marL="4114800" lvl="0" indent="0" algn="l" rtl="0">
              <a:lnSpc>
                <a:spcPct val="200000"/>
              </a:lnSpc>
              <a:spcBef>
                <a:spcPts val="1200"/>
              </a:spcBef>
              <a:spcAft>
                <a:spcPts val="0"/>
              </a:spcAft>
              <a:buNone/>
            </a:pPr>
            <a:endParaRPr sz="1100">
              <a:latin typeface="Arial"/>
              <a:ea typeface="Arial"/>
              <a:cs typeface="Arial"/>
              <a:sym typeface="Arial"/>
            </a:endParaRPr>
          </a:p>
          <a:p>
            <a:pPr marL="4114800" lvl="0" indent="0" algn="l" rtl="0">
              <a:lnSpc>
                <a:spcPct val="200000"/>
              </a:lnSpc>
              <a:spcBef>
                <a:spcPts val="1200"/>
              </a:spcBef>
              <a:spcAft>
                <a:spcPts val="1200"/>
              </a:spcAft>
              <a:buNone/>
            </a:pPr>
            <a:r>
              <a:rPr lang="en-US" sz="1100">
                <a:latin typeface="Arial"/>
                <a:ea typeface="Arial"/>
                <a:cs typeface="Arial"/>
                <a:sym typeface="Arial"/>
              </a:rPr>
              <a:t>(</a:t>
            </a:r>
            <a:r>
              <a:rPr lang="en-US" sz="1100" i="1">
                <a:latin typeface="Arial"/>
                <a:ea typeface="Arial"/>
                <a:cs typeface="Arial"/>
                <a:sym typeface="Arial"/>
              </a:rPr>
              <a:t>Plan-do-study-act (Pdsa) Directions and Examples</a:t>
            </a:r>
            <a:r>
              <a:rPr lang="en-US" sz="1100">
                <a:latin typeface="Arial"/>
                <a:ea typeface="Arial"/>
                <a:cs typeface="Arial"/>
                <a:sym typeface="Arial"/>
              </a:rPr>
              <a:t>, 2020)</a:t>
            </a:r>
            <a:endParaRPr sz="1800"/>
          </a:p>
        </p:txBody>
      </p:sp>
      <p:pic>
        <p:nvPicPr>
          <p:cNvPr id="240" name="Google Shape;240;p38"/>
          <p:cNvPicPr preferRelativeResize="0"/>
          <p:nvPr/>
        </p:nvPicPr>
        <p:blipFill>
          <a:blip r:embed="rId3">
            <a:alphaModFix/>
          </a:blip>
          <a:stretch>
            <a:fillRect/>
          </a:stretch>
        </p:blipFill>
        <p:spPr>
          <a:xfrm>
            <a:off x="5033750" y="3429000"/>
            <a:ext cx="3425925" cy="2741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3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Step 1 Plan</a:t>
            </a:r>
            <a:endParaRPr b="1"/>
          </a:p>
        </p:txBody>
      </p:sp>
      <p:sp>
        <p:nvSpPr>
          <p:cNvPr id="246" name="Google Shape;246;p39"/>
          <p:cNvSpPr txBox="1">
            <a:spLocks noGrp="1"/>
          </p:cNvSpPr>
          <p:nvPr>
            <p:ph type="body" idx="1"/>
          </p:nvPr>
        </p:nvSpPr>
        <p:spPr>
          <a:xfrm>
            <a:off x="457200" y="1062275"/>
            <a:ext cx="8229600" cy="5608200"/>
          </a:xfrm>
          <a:prstGeom prst="rect">
            <a:avLst/>
          </a:prstGeom>
        </p:spPr>
        <p:txBody>
          <a:bodyPr spcFirstLastPara="1" wrap="square" lIns="91425" tIns="45700" rIns="91425" bIns="45700" anchor="t" anchorCtr="0">
            <a:normAutofit/>
          </a:bodyPr>
          <a:lstStyle/>
          <a:p>
            <a:pPr marL="457200" lvl="0" indent="-355600" algn="l" rtl="0">
              <a:lnSpc>
                <a:spcPct val="115000"/>
              </a:lnSpc>
              <a:spcBef>
                <a:spcPts val="0"/>
              </a:spcBef>
              <a:spcAft>
                <a:spcPts val="0"/>
              </a:spcAft>
              <a:buSzPts val="2000"/>
              <a:buFont typeface="Arial"/>
              <a:buChar char="●"/>
            </a:pPr>
            <a:r>
              <a:rPr lang="en-US" sz="2000" b="1">
                <a:latin typeface="Arial"/>
                <a:ea typeface="Arial"/>
                <a:cs typeface="Arial"/>
                <a:sym typeface="Arial"/>
              </a:rPr>
              <a:t>Create a team</a:t>
            </a:r>
            <a:endParaRPr sz="2000" b="1">
              <a:latin typeface="Arial"/>
              <a:ea typeface="Arial"/>
              <a:cs typeface="Arial"/>
              <a:sym typeface="Arial"/>
            </a:endParaRPr>
          </a:p>
          <a:p>
            <a:pPr marL="1828800" lvl="3" indent="-330200" algn="l" rtl="0">
              <a:lnSpc>
                <a:spcPct val="115000"/>
              </a:lnSpc>
              <a:spcBef>
                <a:spcPts val="0"/>
              </a:spcBef>
              <a:spcAft>
                <a:spcPts val="0"/>
              </a:spcAft>
              <a:buSzPts val="1600"/>
              <a:buChar char="●"/>
            </a:pPr>
            <a:r>
              <a:rPr lang="en-US" sz="1700">
                <a:latin typeface="Arial"/>
                <a:ea typeface="Arial"/>
                <a:cs typeface="Arial"/>
                <a:sym typeface="Arial"/>
              </a:rPr>
              <a:t>Labor &amp; Delivery nursing staff</a:t>
            </a:r>
            <a:endParaRPr sz="1700">
              <a:latin typeface="Arial"/>
              <a:ea typeface="Arial"/>
              <a:cs typeface="Arial"/>
              <a:sym typeface="Arial"/>
            </a:endParaRPr>
          </a:p>
          <a:p>
            <a:pPr marL="1828800" lvl="3" indent="-330200" algn="l" rtl="0">
              <a:lnSpc>
                <a:spcPct val="115000"/>
              </a:lnSpc>
              <a:spcBef>
                <a:spcPts val="0"/>
              </a:spcBef>
              <a:spcAft>
                <a:spcPts val="0"/>
              </a:spcAft>
              <a:buSzPts val="1600"/>
              <a:buChar char="●"/>
            </a:pPr>
            <a:r>
              <a:rPr lang="en-US" sz="1700">
                <a:latin typeface="Arial"/>
                <a:ea typeface="Arial"/>
                <a:cs typeface="Arial"/>
                <a:sym typeface="Arial"/>
              </a:rPr>
              <a:t>Respiratory Therapy</a:t>
            </a:r>
            <a:endParaRPr sz="1700">
              <a:latin typeface="Arial"/>
              <a:ea typeface="Arial"/>
              <a:cs typeface="Arial"/>
              <a:sym typeface="Arial"/>
            </a:endParaRPr>
          </a:p>
          <a:p>
            <a:pPr marL="1828800" lvl="3" indent="-330200" algn="l" rtl="0">
              <a:lnSpc>
                <a:spcPct val="115000"/>
              </a:lnSpc>
              <a:spcBef>
                <a:spcPts val="0"/>
              </a:spcBef>
              <a:spcAft>
                <a:spcPts val="0"/>
              </a:spcAft>
              <a:buSzPts val="1600"/>
              <a:buChar char="●"/>
            </a:pPr>
            <a:r>
              <a:rPr lang="en-US" sz="1700">
                <a:latin typeface="Arial"/>
                <a:ea typeface="Arial"/>
                <a:cs typeface="Arial"/>
                <a:sym typeface="Arial"/>
              </a:rPr>
              <a:t>Pharmacist</a:t>
            </a:r>
            <a:endParaRPr sz="1700">
              <a:latin typeface="Arial"/>
              <a:ea typeface="Arial"/>
              <a:cs typeface="Arial"/>
              <a:sym typeface="Arial"/>
            </a:endParaRPr>
          </a:p>
          <a:p>
            <a:pPr marL="1828800" lvl="3" indent="-330200" algn="l" rtl="0">
              <a:lnSpc>
                <a:spcPct val="115000"/>
              </a:lnSpc>
              <a:spcBef>
                <a:spcPts val="0"/>
              </a:spcBef>
              <a:spcAft>
                <a:spcPts val="0"/>
              </a:spcAft>
              <a:buSzPts val="1600"/>
              <a:buChar char="●"/>
            </a:pPr>
            <a:r>
              <a:rPr lang="en-US" sz="1700">
                <a:latin typeface="Arial"/>
                <a:ea typeface="Arial"/>
                <a:cs typeface="Arial"/>
                <a:sym typeface="Arial"/>
              </a:rPr>
              <a:t>Organizational Leadership</a:t>
            </a:r>
            <a:endParaRPr sz="1700">
              <a:latin typeface="Arial"/>
              <a:ea typeface="Arial"/>
              <a:cs typeface="Arial"/>
              <a:sym typeface="Arial"/>
            </a:endParaRPr>
          </a:p>
          <a:p>
            <a:pPr marL="1828800" lvl="3" indent="-330200" algn="l" rtl="0">
              <a:lnSpc>
                <a:spcPct val="115000"/>
              </a:lnSpc>
              <a:spcBef>
                <a:spcPts val="0"/>
              </a:spcBef>
              <a:spcAft>
                <a:spcPts val="0"/>
              </a:spcAft>
              <a:buSzPts val="1600"/>
              <a:buChar char="●"/>
            </a:pPr>
            <a:r>
              <a:rPr lang="en-US" sz="1700">
                <a:latin typeface="Arial"/>
                <a:ea typeface="Arial"/>
                <a:cs typeface="Arial"/>
                <a:sym typeface="Arial"/>
              </a:rPr>
              <a:t>UMary Student Team</a:t>
            </a:r>
            <a:endParaRPr sz="1700">
              <a:latin typeface="Arial"/>
              <a:ea typeface="Arial"/>
              <a:cs typeface="Arial"/>
              <a:sym typeface="Arial"/>
            </a:endParaRPr>
          </a:p>
          <a:p>
            <a:pPr marL="457200" lvl="0" indent="-349250" algn="l" rtl="0">
              <a:lnSpc>
                <a:spcPct val="115000"/>
              </a:lnSpc>
              <a:spcBef>
                <a:spcPts val="0"/>
              </a:spcBef>
              <a:spcAft>
                <a:spcPts val="0"/>
              </a:spcAft>
              <a:buSzPts val="1900"/>
              <a:buChar char="●"/>
            </a:pPr>
            <a:endParaRPr sz="1700">
              <a:latin typeface="Arial"/>
              <a:ea typeface="Arial"/>
              <a:cs typeface="Arial"/>
              <a:sym typeface="Arial"/>
            </a:endParaRPr>
          </a:p>
          <a:p>
            <a:pPr marL="457200" lvl="0" indent="-349250" algn="l" rtl="0">
              <a:lnSpc>
                <a:spcPct val="115000"/>
              </a:lnSpc>
              <a:spcBef>
                <a:spcPts val="1200"/>
              </a:spcBef>
              <a:spcAft>
                <a:spcPts val="0"/>
              </a:spcAft>
              <a:buSzPts val="1900"/>
              <a:buChar char="●"/>
            </a:pPr>
            <a:r>
              <a:rPr lang="en-US" sz="2000" b="1">
                <a:latin typeface="Times New Roman"/>
                <a:ea typeface="Times New Roman"/>
                <a:cs typeface="Times New Roman"/>
                <a:sym typeface="Times New Roman"/>
              </a:rPr>
              <a:t> </a:t>
            </a:r>
            <a:r>
              <a:rPr lang="en-US" sz="2000" b="1">
                <a:latin typeface="Arial"/>
                <a:ea typeface="Arial"/>
                <a:cs typeface="Arial"/>
                <a:sym typeface="Arial"/>
              </a:rPr>
              <a:t>Collect data to analyze current response time/knowledge of staff </a:t>
            </a:r>
            <a:endParaRPr sz="2000" b="1">
              <a:latin typeface="Arial"/>
              <a:ea typeface="Arial"/>
              <a:cs typeface="Arial"/>
              <a:sym typeface="Arial"/>
            </a:endParaRPr>
          </a:p>
          <a:p>
            <a:pPr marL="457200" lvl="0" indent="-355600" algn="l" rtl="0">
              <a:lnSpc>
                <a:spcPct val="115000"/>
              </a:lnSpc>
              <a:spcBef>
                <a:spcPts val="1200"/>
              </a:spcBef>
              <a:spcAft>
                <a:spcPts val="0"/>
              </a:spcAft>
              <a:buSzPts val="2000"/>
              <a:buFont typeface="Arial"/>
              <a:buChar char="●"/>
            </a:pPr>
            <a:r>
              <a:rPr lang="en-US" sz="2000" b="1">
                <a:latin typeface="Arial"/>
                <a:ea typeface="Arial"/>
                <a:cs typeface="Arial"/>
                <a:sym typeface="Arial"/>
              </a:rPr>
              <a:t>Develop Aim Statements/ Goals </a:t>
            </a:r>
            <a:endParaRPr sz="2000" b="1">
              <a:latin typeface="Arial"/>
              <a:ea typeface="Arial"/>
              <a:cs typeface="Arial"/>
              <a:sym typeface="Arial"/>
            </a:endParaRPr>
          </a:p>
          <a:p>
            <a:pPr marL="914400" lvl="1" indent="-336550" algn="l" rtl="0">
              <a:lnSpc>
                <a:spcPct val="115000"/>
              </a:lnSpc>
              <a:spcBef>
                <a:spcPts val="1200"/>
              </a:spcBef>
              <a:spcAft>
                <a:spcPts val="0"/>
              </a:spcAft>
              <a:buSzPts val="1700"/>
              <a:buFont typeface="Arial"/>
              <a:buChar char="○"/>
            </a:pPr>
            <a:r>
              <a:rPr lang="en-US" sz="1700">
                <a:latin typeface="Arial"/>
                <a:ea typeface="Arial"/>
                <a:cs typeface="Arial"/>
                <a:sym typeface="Arial"/>
              </a:rPr>
              <a:t>All staff will be knowledgeable in Neonatal Code Team roles and responsibilities by  February 1, 2023.</a:t>
            </a:r>
            <a:endParaRPr sz="1700">
              <a:latin typeface="Arial"/>
              <a:ea typeface="Arial"/>
              <a:cs typeface="Arial"/>
              <a:sym typeface="Arial"/>
            </a:endParaRPr>
          </a:p>
          <a:p>
            <a:pPr marL="914400" lvl="1" indent="-336550" algn="l" rtl="0">
              <a:lnSpc>
                <a:spcPct val="115000"/>
              </a:lnSpc>
              <a:spcBef>
                <a:spcPts val="0"/>
              </a:spcBef>
              <a:spcAft>
                <a:spcPts val="0"/>
              </a:spcAft>
              <a:buSzPts val="1700"/>
              <a:buFont typeface="Arial"/>
              <a:buChar char="○"/>
            </a:pPr>
            <a:r>
              <a:rPr lang="en-US" sz="1700">
                <a:latin typeface="Arial"/>
                <a:ea typeface="Arial"/>
                <a:cs typeface="Arial"/>
                <a:sym typeface="Arial"/>
              </a:rPr>
              <a:t>All (100%) Neonatal Code Team staff will respond to neonatal codes within 5 minutes or less by April 28, 2023. </a:t>
            </a:r>
            <a:endParaRPr sz="1700">
              <a:latin typeface="Arial"/>
              <a:ea typeface="Arial"/>
              <a:cs typeface="Arial"/>
              <a:sym typeface="Arial"/>
            </a:endParaRPr>
          </a:p>
        </p:txBody>
      </p:sp>
      <p:pic>
        <p:nvPicPr>
          <p:cNvPr id="247" name="Google Shape;247;p39"/>
          <p:cNvPicPr preferRelativeResize="0"/>
          <p:nvPr/>
        </p:nvPicPr>
        <p:blipFill>
          <a:blip r:embed="rId3">
            <a:alphaModFix/>
          </a:blip>
          <a:stretch>
            <a:fillRect/>
          </a:stretch>
        </p:blipFill>
        <p:spPr>
          <a:xfrm>
            <a:off x="6898575" y="82950"/>
            <a:ext cx="2095500" cy="2724150"/>
          </a:xfrm>
          <a:prstGeom prst="rect">
            <a:avLst/>
          </a:prstGeom>
          <a:noFill/>
          <a:ln>
            <a:noFill/>
          </a:ln>
        </p:spPr>
      </p:pic>
      <p:pic>
        <p:nvPicPr>
          <p:cNvPr id="248" name="Google Shape;248;p39"/>
          <p:cNvPicPr preferRelativeResize="0"/>
          <p:nvPr/>
        </p:nvPicPr>
        <p:blipFill>
          <a:blip r:embed="rId4">
            <a:alphaModFix/>
          </a:blip>
          <a:stretch>
            <a:fillRect/>
          </a:stretch>
        </p:blipFill>
        <p:spPr>
          <a:xfrm>
            <a:off x="160375" y="1567013"/>
            <a:ext cx="1722325" cy="1741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457200" y="274648"/>
            <a:ext cx="8229600" cy="912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t>Step 2- Do</a:t>
            </a:r>
            <a:endParaRPr b="1"/>
          </a:p>
        </p:txBody>
      </p:sp>
      <p:sp>
        <p:nvSpPr>
          <p:cNvPr id="254" name="Google Shape;254;p40"/>
          <p:cNvSpPr txBox="1">
            <a:spLocks noGrp="1"/>
          </p:cNvSpPr>
          <p:nvPr>
            <p:ph type="body" idx="1"/>
          </p:nvPr>
        </p:nvSpPr>
        <p:spPr>
          <a:xfrm>
            <a:off x="109350" y="1187250"/>
            <a:ext cx="9034500" cy="5530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3464" b="1">
                <a:latin typeface="Arial"/>
                <a:ea typeface="Arial"/>
                <a:cs typeface="Arial"/>
                <a:sym typeface="Arial"/>
              </a:rPr>
              <a:t>Implement Action Plan</a:t>
            </a:r>
            <a:endParaRPr sz="3464" b="1">
              <a:latin typeface="Arial"/>
              <a:ea typeface="Arial"/>
              <a:cs typeface="Arial"/>
              <a:sym typeface="Arial"/>
            </a:endParaRPr>
          </a:p>
          <a:p>
            <a:pPr marL="0" lvl="0" indent="0" algn="l" rtl="0">
              <a:lnSpc>
                <a:spcPct val="115000"/>
              </a:lnSpc>
              <a:spcBef>
                <a:spcPts val="0"/>
              </a:spcBef>
              <a:spcAft>
                <a:spcPts val="0"/>
              </a:spcAft>
              <a:buNone/>
            </a:pPr>
            <a:endParaRPr sz="3464" b="1">
              <a:latin typeface="Arial"/>
              <a:ea typeface="Arial"/>
              <a:cs typeface="Arial"/>
              <a:sym typeface="Arial"/>
            </a:endParaRPr>
          </a:p>
          <a:p>
            <a:pPr marL="0" lvl="0" indent="0" algn="l" rtl="0">
              <a:lnSpc>
                <a:spcPct val="115000"/>
              </a:lnSpc>
              <a:spcBef>
                <a:spcPts val="0"/>
              </a:spcBef>
              <a:spcAft>
                <a:spcPts val="0"/>
              </a:spcAft>
              <a:buNone/>
            </a:pPr>
            <a:r>
              <a:rPr lang="en-US" sz="2800">
                <a:latin typeface="Arial"/>
                <a:ea typeface="Arial"/>
                <a:cs typeface="Arial"/>
                <a:sym typeface="Arial"/>
              </a:rPr>
              <a:t>●Develop sound structured policy and procedure</a:t>
            </a:r>
            <a:endParaRPr sz="2800">
              <a:latin typeface="Arial"/>
              <a:ea typeface="Arial"/>
              <a:cs typeface="Arial"/>
              <a:sym typeface="Arial"/>
            </a:endParaRPr>
          </a:p>
          <a:p>
            <a:pPr marL="457200" lvl="0" indent="-336550" algn="l" rtl="0">
              <a:lnSpc>
                <a:spcPct val="115000"/>
              </a:lnSpc>
              <a:spcBef>
                <a:spcPts val="0"/>
              </a:spcBef>
              <a:spcAft>
                <a:spcPts val="0"/>
              </a:spcAft>
              <a:buSzPts val="1700"/>
              <a:buFont typeface="Arial"/>
              <a:buChar char="•"/>
            </a:pPr>
            <a:r>
              <a:rPr lang="en-US" sz="1700">
                <a:latin typeface="Arial"/>
                <a:ea typeface="Arial"/>
                <a:cs typeface="Arial"/>
                <a:sym typeface="Arial"/>
              </a:rPr>
              <a:t>Code named Medical Alert-Neonate-Room #</a:t>
            </a:r>
            <a:endParaRPr sz="2800">
              <a:latin typeface="Arial"/>
              <a:ea typeface="Arial"/>
              <a:cs typeface="Arial"/>
              <a:sym typeface="Arial"/>
            </a:endParaRPr>
          </a:p>
          <a:p>
            <a:pPr marL="0" lvl="0" indent="0" algn="l" rtl="0">
              <a:lnSpc>
                <a:spcPct val="115000"/>
              </a:lnSpc>
              <a:spcBef>
                <a:spcPts val="0"/>
              </a:spcBef>
              <a:spcAft>
                <a:spcPts val="0"/>
              </a:spcAft>
              <a:buNone/>
            </a:pPr>
            <a:r>
              <a:rPr lang="en-US" sz="2800">
                <a:latin typeface="Arial"/>
                <a:ea typeface="Arial"/>
                <a:cs typeface="Arial"/>
                <a:sym typeface="Arial"/>
              </a:rPr>
              <a:t>● Policy review and acknowledgement by all staff</a:t>
            </a:r>
            <a:endParaRPr sz="2800">
              <a:latin typeface="Arial"/>
              <a:ea typeface="Arial"/>
              <a:cs typeface="Arial"/>
              <a:sym typeface="Arial"/>
            </a:endParaRPr>
          </a:p>
          <a:p>
            <a:pPr marL="0" lvl="0" indent="457200" algn="l" rtl="0">
              <a:lnSpc>
                <a:spcPct val="115000"/>
              </a:lnSpc>
              <a:spcBef>
                <a:spcPts val="0"/>
              </a:spcBef>
              <a:spcAft>
                <a:spcPts val="0"/>
              </a:spcAft>
              <a:buNone/>
            </a:pPr>
            <a:r>
              <a:rPr lang="en-US" sz="2000">
                <a:latin typeface="Arial"/>
                <a:ea typeface="Arial"/>
                <a:cs typeface="Arial"/>
                <a:sym typeface="Arial"/>
              </a:rPr>
              <a:t>Verify supplies needed/ certifications of staff on response team</a:t>
            </a:r>
            <a:endParaRPr sz="2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800">
                <a:latin typeface="Arial"/>
                <a:ea typeface="Arial"/>
                <a:cs typeface="Arial"/>
                <a:sym typeface="Arial"/>
              </a:rPr>
              <a:t>●  Educate staff</a:t>
            </a:r>
            <a:endParaRPr sz="280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r>
              <a:rPr lang="en-US" sz="2000">
                <a:latin typeface="Arial"/>
                <a:ea typeface="Arial"/>
                <a:cs typeface="Arial"/>
                <a:sym typeface="Arial"/>
              </a:rPr>
              <a:t>Test skills of response team</a:t>
            </a:r>
            <a:endParaRPr sz="200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r>
              <a:rPr lang="en-US" sz="2000">
                <a:latin typeface="Arial"/>
                <a:ea typeface="Arial"/>
                <a:cs typeface="Arial"/>
                <a:sym typeface="Arial"/>
              </a:rPr>
              <a:t>Drill to test response and actions</a:t>
            </a:r>
            <a:endParaRPr sz="2000">
              <a:latin typeface="Arial"/>
              <a:ea typeface="Arial"/>
              <a:cs typeface="Arial"/>
              <a:sym typeface="Arial"/>
            </a:endParaRPr>
          </a:p>
          <a:p>
            <a:pPr marL="0" lvl="0" indent="0" algn="l" rtl="0">
              <a:lnSpc>
                <a:spcPct val="115000"/>
              </a:lnSpc>
              <a:spcBef>
                <a:spcPts val="0"/>
              </a:spcBef>
              <a:spcAft>
                <a:spcPts val="0"/>
              </a:spcAft>
              <a:buNone/>
            </a:pPr>
            <a:r>
              <a:rPr lang="en-US" sz="1700">
                <a:latin typeface="Arial"/>
                <a:ea typeface="Arial"/>
                <a:cs typeface="Arial"/>
                <a:sym typeface="Arial"/>
              </a:rPr>
              <a:t>        </a:t>
            </a:r>
            <a:r>
              <a:rPr lang="en-US" sz="1900">
                <a:latin typeface="Arial"/>
                <a:ea typeface="Arial"/>
                <a:cs typeface="Arial"/>
                <a:sym typeface="Arial"/>
              </a:rPr>
              <a:t>Note any unexpected events or problems with plan </a:t>
            </a:r>
            <a:endParaRPr sz="3264" b="1">
              <a:latin typeface="Arial"/>
              <a:ea typeface="Arial"/>
              <a:cs typeface="Arial"/>
              <a:sym typeface="Arial"/>
            </a:endParaRPr>
          </a:p>
        </p:txBody>
      </p:sp>
      <p:pic>
        <p:nvPicPr>
          <p:cNvPr id="255" name="Google Shape;255;p40"/>
          <p:cNvPicPr preferRelativeResize="0"/>
          <p:nvPr/>
        </p:nvPicPr>
        <p:blipFill>
          <a:blip r:embed="rId3">
            <a:alphaModFix/>
          </a:blip>
          <a:stretch>
            <a:fillRect/>
          </a:stretch>
        </p:blipFill>
        <p:spPr>
          <a:xfrm>
            <a:off x="6217500" y="187450"/>
            <a:ext cx="2671400" cy="2065900"/>
          </a:xfrm>
          <a:prstGeom prst="rect">
            <a:avLst/>
          </a:prstGeom>
          <a:noFill/>
          <a:ln>
            <a:noFill/>
          </a:ln>
        </p:spPr>
      </p:pic>
      <p:pic>
        <p:nvPicPr>
          <p:cNvPr id="256" name="Google Shape;256;p40"/>
          <p:cNvPicPr preferRelativeResize="0"/>
          <p:nvPr/>
        </p:nvPicPr>
        <p:blipFill>
          <a:blip r:embed="rId4">
            <a:alphaModFix/>
          </a:blip>
          <a:stretch>
            <a:fillRect/>
          </a:stretch>
        </p:blipFill>
        <p:spPr>
          <a:xfrm>
            <a:off x="6949850" y="4575325"/>
            <a:ext cx="2044725" cy="2142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t>Step 3- Study</a:t>
            </a:r>
            <a:endParaRPr b="1"/>
          </a:p>
        </p:txBody>
      </p:sp>
      <p:sp>
        <p:nvSpPr>
          <p:cNvPr id="262" name="Google Shape;262;p41"/>
          <p:cNvSpPr txBox="1">
            <a:spLocks noGrp="1"/>
          </p:cNvSpPr>
          <p:nvPr>
            <p:ph type="body" idx="1"/>
          </p:nvPr>
        </p:nvSpPr>
        <p:spPr>
          <a:xfrm>
            <a:off x="457200" y="1885800"/>
            <a:ext cx="8229600" cy="4577100"/>
          </a:xfrm>
          <a:prstGeom prst="rect">
            <a:avLst/>
          </a:prstGeom>
        </p:spPr>
        <p:txBody>
          <a:bodyPr spcFirstLastPara="1" wrap="square" lIns="91425" tIns="45700" rIns="91425" bIns="45700" anchor="t" anchorCtr="0">
            <a:noAutofit/>
          </a:bodyPr>
          <a:lstStyle/>
          <a:p>
            <a:pPr marL="457200" lvl="0" indent="-419100" algn="r" rtl="0">
              <a:lnSpc>
                <a:spcPct val="115000"/>
              </a:lnSpc>
              <a:spcBef>
                <a:spcPts val="0"/>
              </a:spcBef>
              <a:spcAft>
                <a:spcPts val="0"/>
              </a:spcAft>
              <a:buSzPts val="3000"/>
              <a:buFont typeface="Arial"/>
              <a:buChar char="●"/>
            </a:pPr>
            <a:r>
              <a:rPr lang="en-US" sz="3000">
                <a:latin typeface="Arial"/>
                <a:ea typeface="Arial"/>
                <a:cs typeface="Arial"/>
                <a:sym typeface="Arial"/>
              </a:rPr>
              <a:t>Gather data from responses since implementation</a:t>
            </a:r>
            <a:endParaRPr sz="3000">
              <a:latin typeface="Arial"/>
              <a:ea typeface="Arial"/>
              <a:cs typeface="Arial"/>
              <a:sym typeface="Arial"/>
            </a:endParaRPr>
          </a:p>
          <a:p>
            <a:pPr marL="457200" lvl="0" indent="0" algn="r" rtl="0">
              <a:lnSpc>
                <a:spcPct val="115000"/>
              </a:lnSpc>
              <a:spcBef>
                <a:spcPts val="1200"/>
              </a:spcBef>
              <a:spcAft>
                <a:spcPts val="0"/>
              </a:spcAft>
              <a:buNone/>
            </a:pPr>
            <a:endParaRPr sz="3000">
              <a:latin typeface="Arial"/>
              <a:ea typeface="Arial"/>
              <a:cs typeface="Arial"/>
              <a:sym typeface="Arial"/>
            </a:endParaRPr>
          </a:p>
          <a:p>
            <a:pPr marL="457200" lvl="0" indent="-419100" algn="r" rtl="0">
              <a:lnSpc>
                <a:spcPct val="115000"/>
              </a:lnSpc>
              <a:spcBef>
                <a:spcPts val="1200"/>
              </a:spcBef>
              <a:spcAft>
                <a:spcPts val="0"/>
              </a:spcAft>
              <a:buSzPts val="3000"/>
              <a:buFont typeface="Arial"/>
              <a:buChar char="●"/>
            </a:pPr>
            <a:r>
              <a:rPr lang="en-US" sz="3000">
                <a:latin typeface="Arial"/>
                <a:ea typeface="Arial"/>
                <a:cs typeface="Arial"/>
                <a:sym typeface="Arial"/>
              </a:rPr>
              <a:t>Re-interview staff for role and responsibilities</a:t>
            </a:r>
            <a:endParaRPr sz="3000">
              <a:latin typeface="Arial"/>
              <a:ea typeface="Arial"/>
              <a:cs typeface="Arial"/>
              <a:sym typeface="Arial"/>
            </a:endParaRPr>
          </a:p>
          <a:p>
            <a:pPr marL="914400" lvl="0" indent="0" algn="r" rtl="0">
              <a:lnSpc>
                <a:spcPct val="115000"/>
              </a:lnSpc>
              <a:spcBef>
                <a:spcPts val="1200"/>
              </a:spcBef>
              <a:spcAft>
                <a:spcPts val="0"/>
              </a:spcAft>
              <a:buNone/>
            </a:pPr>
            <a:r>
              <a:rPr lang="en-US" sz="2000">
                <a:latin typeface="Arial"/>
                <a:ea typeface="Arial"/>
                <a:cs typeface="Arial"/>
                <a:sym typeface="Arial"/>
              </a:rPr>
              <a:t> </a:t>
            </a:r>
            <a:endParaRPr sz="2000">
              <a:latin typeface="Arial"/>
              <a:ea typeface="Arial"/>
              <a:cs typeface="Arial"/>
              <a:sym typeface="Arial"/>
            </a:endParaRPr>
          </a:p>
          <a:p>
            <a:pPr marL="457200" lvl="0" indent="-419100" algn="r" rtl="0">
              <a:lnSpc>
                <a:spcPct val="115000"/>
              </a:lnSpc>
              <a:spcBef>
                <a:spcPts val="1200"/>
              </a:spcBef>
              <a:spcAft>
                <a:spcPts val="0"/>
              </a:spcAft>
              <a:buSzPts val="3000"/>
              <a:buChar char="●"/>
            </a:pPr>
            <a:r>
              <a:rPr lang="en-US" sz="3000"/>
              <a:t>Review and evaluate the improvement</a:t>
            </a:r>
            <a:endParaRPr sz="3000"/>
          </a:p>
        </p:txBody>
      </p:sp>
      <p:pic>
        <p:nvPicPr>
          <p:cNvPr id="263" name="Google Shape;263;p41"/>
          <p:cNvPicPr preferRelativeResize="0"/>
          <p:nvPr/>
        </p:nvPicPr>
        <p:blipFill>
          <a:blip r:embed="rId3">
            <a:alphaModFix/>
          </a:blip>
          <a:stretch>
            <a:fillRect/>
          </a:stretch>
        </p:blipFill>
        <p:spPr>
          <a:xfrm>
            <a:off x="305050" y="643450"/>
            <a:ext cx="2003075" cy="1984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t>                       Step 4- Act</a:t>
            </a:r>
            <a:endParaRPr b="1"/>
          </a:p>
        </p:txBody>
      </p:sp>
      <p:sp>
        <p:nvSpPr>
          <p:cNvPr id="269" name="Google Shape;269;p42"/>
          <p:cNvSpPr txBox="1">
            <a:spLocks noGrp="1"/>
          </p:cNvSpPr>
          <p:nvPr>
            <p:ph type="body" idx="1"/>
          </p:nvPr>
        </p:nvSpPr>
        <p:spPr>
          <a:xfrm>
            <a:off x="457200" y="2475026"/>
            <a:ext cx="8229600" cy="34905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3000">
                <a:latin typeface="Arial"/>
                <a:ea typeface="Arial"/>
                <a:cs typeface="Arial"/>
                <a:sym typeface="Arial"/>
              </a:rPr>
              <a:t>Reflect on the outcomes</a:t>
            </a:r>
            <a:endParaRPr sz="3000">
              <a:latin typeface="Arial"/>
              <a:ea typeface="Arial"/>
              <a:cs typeface="Arial"/>
              <a:sym typeface="Arial"/>
            </a:endParaRPr>
          </a:p>
          <a:p>
            <a:pPr marL="0" lvl="0" indent="457200" algn="l" rtl="0">
              <a:lnSpc>
                <a:spcPct val="115000"/>
              </a:lnSpc>
              <a:spcBef>
                <a:spcPts val="1200"/>
              </a:spcBef>
              <a:spcAft>
                <a:spcPts val="0"/>
              </a:spcAft>
              <a:buNone/>
            </a:pPr>
            <a:r>
              <a:rPr lang="en-US" sz="3000">
                <a:latin typeface="Arial"/>
                <a:ea typeface="Arial"/>
                <a:cs typeface="Arial"/>
                <a:sym typeface="Arial"/>
              </a:rPr>
              <a:t>■Success; standardize improvement</a:t>
            </a:r>
            <a:endParaRPr sz="3000">
              <a:latin typeface="Arial"/>
              <a:ea typeface="Arial"/>
              <a:cs typeface="Arial"/>
              <a:sym typeface="Arial"/>
            </a:endParaRPr>
          </a:p>
          <a:p>
            <a:pPr marL="457200" lvl="0" indent="0" algn="l" rtl="0">
              <a:lnSpc>
                <a:spcPct val="115000"/>
              </a:lnSpc>
              <a:spcBef>
                <a:spcPts val="0"/>
              </a:spcBef>
              <a:spcAft>
                <a:spcPts val="0"/>
              </a:spcAft>
              <a:buNone/>
            </a:pPr>
            <a:r>
              <a:rPr lang="en-US" sz="3000">
                <a:latin typeface="Arial"/>
                <a:ea typeface="Arial"/>
                <a:cs typeface="Arial"/>
                <a:sym typeface="Arial"/>
              </a:rPr>
              <a:t>■Failed; develop a new plan and start at step 1 </a:t>
            </a:r>
            <a:endParaRPr sz="3000">
              <a:latin typeface="Arial"/>
              <a:ea typeface="Arial"/>
              <a:cs typeface="Arial"/>
              <a:sym typeface="Arial"/>
            </a:endParaRPr>
          </a:p>
          <a:p>
            <a:pPr marL="1371600" lvl="0" indent="0" algn="l" rtl="0">
              <a:lnSpc>
                <a:spcPct val="115000"/>
              </a:lnSpc>
              <a:spcBef>
                <a:spcPts val="0"/>
              </a:spcBef>
              <a:spcAft>
                <a:spcPts val="1200"/>
              </a:spcAft>
              <a:buNone/>
            </a:pPr>
            <a:endParaRPr sz="3000">
              <a:latin typeface="Arial"/>
              <a:ea typeface="Arial"/>
              <a:cs typeface="Arial"/>
              <a:sym typeface="Arial"/>
            </a:endParaRPr>
          </a:p>
        </p:txBody>
      </p:sp>
      <p:pic>
        <p:nvPicPr>
          <p:cNvPr id="270" name="Google Shape;270;p42"/>
          <p:cNvPicPr preferRelativeResize="0"/>
          <p:nvPr/>
        </p:nvPicPr>
        <p:blipFill>
          <a:blip r:embed="rId3">
            <a:alphaModFix/>
          </a:blip>
          <a:stretch>
            <a:fillRect/>
          </a:stretch>
        </p:blipFill>
        <p:spPr>
          <a:xfrm>
            <a:off x="718225" y="112825"/>
            <a:ext cx="2495550" cy="2362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Measurement Plan </a:t>
            </a:r>
            <a:endParaRPr/>
          </a:p>
        </p:txBody>
      </p:sp>
      <p:sp>
        <p:nvSpPr>
          <p:cNvPr id="276" name="Google Shape;276;p43"/>
          <p:cNvSpPr txBox="1">
            <a:spLocks noGrp="1"/>
          </p:cNvSpPr>
          <p:nvPr>
            <p:ph type="body" idx="1"/>
          </p:nvPr>
        </p:nvSpPr>
        <p:spPr>
          <a:xfrm>
            <a:off x="457200" y="1419350"/>
            <a:ext cx="8229600" cy="4783200"/>
          </a:xfrm>
          <a:prstGeom prst="rect">
            <a:avLst/>
          </a:prstGeom>
          <a:noFill/>
          <a:ln>
            <a:noFill/>
          </a:ln>
        </p:spPr>
        <p:txBody>
          <a:bodyPr spcFirstLastPara="1" wrap="square" lIns="91425" tIns="45700" rIns="91425" bIns="45700" anchor="t" anchorCtr="0">
            <a:normAutofit/>
          </a:bodyPr>
          <a:lstStyle/>
          <a:p>
            <a:pPr marL="457200" lvl="0" indent="-406400" algn="l" rtl="0">
              <a:spcBef>
                <a:spcPts val="0"/>
              </a:spcBef>
              <a:spcAft>
                <a:spcPts val="0"/>
              </a:spcAft>
              <a:buSzPts val="2800"/>
              <a:buChar char="●"/>
            </a:pPr>
            <a:r>
              <a:rPr lang="en-US"/>
              <a:t>Data Reporting</a:t>
            </a:r>
            <a:endParaRPr/>
          </a:p>
          <a:p>
            <a:pPr marL="914400" lvl="1" indent="-381000" algn="l" rtl="0">
              <a:spcBef>
                <a:spcPts val="0"/>
              </a:spcBef>
              <a:spcAft>
                <a:spcPts val="0"/>
              </a:spcAft>
              <a:buSzPts val="2400"/>
              <a:buChar char="○"/>
            </a:pPr>
            <a:r>
              <a:rPr lang="en-US"/>
              <a:t>Labor and Delivery Nurse Manager</a:t>
            </a:r>
            <a:endParaRPr/>
          </a:p>
          <a:p>
            <a:pPr marL="1371600" lvl="2" indent="-355600" algn="l" rtl="0">
              <a:spcBef>
                <a:spcPts val="0"/>
              </a:spcBef>
              <a:spcAft>
                <a:spcPts val="0"/>
              </a:spcAft>
              <a:buSzPts val="2000"/>
              <a:buChar char="■"/>
            </a:pPr>
            <a:r>
              <a:rPr lang="en-US"/>
              <a:t>Executive Leadership, Department Manager of Pharmacy, Respiratory Therapist, The Nursing Education Department, The Quality Department, The  Safety Officer, and Security Team</a:t>
            </a:r>
            <a:endParaRPr/>
          </a:p>
          <a:p>
            <a:pPr marL="0" lvl="0" indent="0" algn="l" rtl="0">
              <a:spcBef>
                <a:spcPts val="0"/>
              </a:spcBef>
              <a:spcAft>
                <a:spcPts val="0"/>
              </a:spcAft>
              <a:buNone/>
            </a:pPr>
            <a:endParaRPr sz="2000"/>
          </a:p>
          <a:p>
            <a:pPr marL="457200" lvl="0" indent="-406400" algn="l" rtl="0">
              <a:spcBef>
                <a:spcPts val="0"/>
              </a:spcBef>
              <a:spcAft>
                <a:spcPts val="0"/>
              </a:spcAft>
              <a:buSzPts val="2800"/>
              <a:buChar char="●"/>
            </a:pPr>
            <a:r>
              <a:rPr lang="en-US"/>
              <a:t>Goals - 04/28/2023</a:t>
            </a:r>
            <a:endParaRPr/>
          </a:p>
          <a:p>
            <a:pPr marL="1371600" lvl="2" indent="-355600" algn="l" rtl="0">
              <a:spcBef>
                <a:spcPts val="0"/>
              </a:spcBef>
              <a:spcAft>
                <a:spcPts val="0"/>
              </a:spcAft>
              <a:buSzPts val="2000"/>
              <a:buChar char="■"/>
            </a:pPr>
            <a:r>
              <a:rPr lang="en-US"/>
              <a:t>Testing staff knowledge and skills in response times using plain language</a:t>
            </a:r>
            <a:endParaRPr/>
          </a:p>
          <a:p>
            <a:pPr marL="1828800" lvl="3" indent="-342900" algn="l" rtl="0">
              <a:spcBef>
                <a:spcPts val="0"/>
              </a:spcBef>
              <a:spcAft>
                <a:spcPts val="0"/>
              </a:spcAft>
              <a:buSzPts val="1800"/>
              <a:buChar char="●"/>
            </a:pPr>
            <a:r>
              <a:rPr lang="en-US"/>
              <a:t>Tracking times and debrief to identify areas of improvement</a:t>
            </a:r>
            <a:endParaRPr/>
          </a:p>
          <a:p>
            <a:pPr marL="1371600" lvl="2" indent="-355600" algn="l" rtl="0">
              <a:spcBef>
                <a:spcPts val="0"/>
              </a:spcBef>
              <a:spcAft>
                <a:spcPts val="0"/>
              </a:spcAft>
              <a:buSzPts val="2000"/>
              <a:buChar char="■"/>
            </a:pPr>
            <a:r>
              <a:rPr lang="en-US"/>
              <a:t>Team will respond within 5 min</a:t>
            </a:r>
            <a:endParaRPr/>
          </a:p>
          <a:p>
            <a:pPr marL="1371600" lvl="2" indent="-355600" algn="l" rtl="0">
              <a:spcBef>
                <a:spcPts val="0"/>
              </a:spcBef>
              <a:spcAft>
                <a:spcPts val="0"/>
              </a:spcAft>
              <a:buSzPts val="2000"/>
              <a:buChar char="■"/>
            </a:pPr>
            <a:r>
              <a:rPr lang="en-US"/>
              <a:t>Successful description of roles and responsibilities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Project Outcome Measurement</a:t>
            </a:r>
            <a:endParaRPr/>
          </a:p>
        </p:txBody>
      </p:sp>
      <p:sp>
        <p:nvSpPr>
          <p:cNvPr id="282" name="Google Shape;282;p44"/>
          <p:cNvSpPr txBox="1">
            <a:spLocks noGrp="1"/>
          </p:cNvSpPr>
          <p:nvPr>
            <p:ph type="body" idx="1"/>
          </p:nvPr>
        </p:nvSpPr>
        <p:spPr>
          <a:xfrm>
            <a:off x="457200" y="1600201"/>
            <a:ext cx="8229600" cy="3490500"/>
          </a:xfrm>
          <a:prstGeom prst="rect">
            <a:avLst/>
          </a:prstGeom>
        </p:spPr>
        <p:txBody>
          <a:bodyPr spcFirstLastPara="1" wrap="square" lIns="91425" tIns="45700" rIns="91425" bIns="45700" anchor="t" anchorCtr="0">
            <a:normAutofit fontScale="92500" lnSpcReduction="20000"/>
          </a:bodyPr>
          <a:lstStyle/>
          <a:p>
            <a:pPr marL="457200" lvl="0" indent="-393065" algn="l" rtl="0">
              <a:lnSpc>
                <a:spcPct val="115000"/>
              </a:lnSpc>
              <a:spcBef>
                <a:spcPts val="0"/>
              </a:spcBef>
              <a:spcAft>
                <a:spcPts val="0"/>
              </a:spcAft>
              <a:buSzPct val="100000"/>
              <a:buChar char="●"/>
            </a:pPr>
            <a:r>
              <a:rPr lang="en-US" sz="2800">
                <a:latin typeface="Arial"/>
                <a:ea typeface="Arial"/>
                <a:cs typeface="Arial"/>
                <a:sym typeface="Arial"/>
              </a:rPr>
              <a:t>Policy and Procedure developed and approved </a:t>
            </a:r>
            <a:endParaRPr sz="2800">
              <a:latin typeface="Arial"/>
              <a:ea typeface="Arial"/>
              <a:cs typeface="Arial"/>
              <a:sym typeface="Arial"/>
            </a:endParaRPr>
          </a:p>
          <a:p>
            <a:pPr marL="914400" lvl="1" indent="-346075" algn="l" rtl="0">
              <a:lnSpc>
                <a:spcPct val="115000"/>
              </a:lnSpc>
              <a:spcBef>
                <a:spcPts val="0"/>
              </a:spcBef>
              <a:spcAft>
                <a:spcPts val="0"/>
              </a:spcAft>
              <a:buSzPct val="100000"/>
              <a:buChar char="○"/>
            </a:pPr>
            <a:r>
              <a:rPr lang="en-US" sz="2000">
                <a:latin typeface="Arial"/>
                <a:ea typeface="Arial"/>
                <a:cs typeface="Arial"/>
                <a:sym typeface="Arial"/>
              </a:rPr>
              <a:t>Departmental and Executive Leadership approved as of February 15,2023 for Medical Alert-Neonate</a:t>
            </a:r>
            <a:endParaRPr sz="2000">
              <a:latin typeface="Arial"/>
              <a:ea typeface="Arial"/>
              <a:cs typeface="Arial"/>
              <a:sym typeface="Arial"/>
            </a:endParaRPr>
          </a:p>
          <a:p>
            <a:pPr marL="457200" lvl="0" indent="0" algn="l" rtl="0">
              <a:lnSpc>
                <a:spcPct val="115000"/>
              </a:lnSpc>
              <a:spcBef>
                <a:spcPts val="0"/>
              </a:spcBef>
              <a:spcAft>
                <a:spcPts val="0"/>
              </a:spcAft>
              <a:buClr>
                <a:schemeClr val="dk1"/>
              </a:buClr>
              <a:buSzPct val="39285"/>
              <a:buFont typeface="Arial"/>
              <a:buNone/>
            </a:pPr>
            <a:endParaRPr sz="2800">
              <a:latin typeface="Arial"/>
              <a:ea typeface="Arial"/>
              <a:cs typeface="Arial"/>
              <a:sym typeface="Arial"/>
            </a:endParaRPr>
          </a:p>
          <a:p>
            <a:pPr marL="457200" lvl="0" indent="0" algn="l" rtl="0">
              <a:lnSpc>
                <a:spcPct val="115000"/>
              </a:lnSpc>
              <a:spcBef>
                <a:spcPts val="0"/>
              </a:spcBef>
              <a:spcAft>
                <a:spcPts val="0"/>
              </a:spcAft>
              <a:buClr>
                <a:schemeClr val="dk1"/>
              </a:buClr>
              <a:buSzPct val="39285"/>
              <a:buFont typeface="Arial"/>
              <a:buNone/>
            </a:pPr>
            <a:endParaRPr sz="2800">
              <a:latin typeface="Arial"/>
              <a:ea typeface="Arial"/>
              <a:cs typeface="Arial"/>
              <a:sym typeface="Arial"/>
            </a:endParaRPr>
          </a:p>
          <a:p>
            <a:pPr marL="457200" lvl="0" indent="-393065" algn="l" rtl="0">
              <a:lnSpc>
                <a:spcPct val="115000"/>
              </a:lnSpc>
              <a:spcBef>
                <a:spcPts val="0"/>
              </a:spcBef>
              <a:spcAft>
                <a:spcPts val="0"/>
              </a:spcAft>
              <a:buSzPct val="100000"/>
              <a:buChar char="●"/>
            </a:pPr>
            <a:r>
              <a:rPr lang="en-US" sz="2800">
                <a:latin typeface="Times New Roman"/>
                <a:ea typeface="Times New Roman"/>
                <a:cs typeface="Times New Roman"/>
                <a:sym typeface="Times New Roman"/>
              </a:rPr>
              <a:t> </a:t>
            </a:r>
            <a:r>
              <a:rPr lang="en-US" sz="2800">
                <a:latin typeface="Arial"/>
                <a:ea typeface="Arial"/>
                <a:cs typeface="Arial"/>
                <a:sym typeface="Arial"/>
              </a:rPr>
              <a:t>Policy review and acknowledgement by all staff as of March 31, 2023. </a:t>
            </a:r>
            <a:endParaRPr sz="2800">
              <a:latin typeface="Arial"/>
              <a:ea typeface="Arial"/>
              <a:cs typeface="Arial"/>
              <a:sym typeface="Arial"/>
            </a:endParaRPr>
          </a:p>
          <a:p>
            <a:pPr marL="914400" lvl="1" indent="-346075" algn="l" rtl="0">
              <a:lnSpc>
                <a:spcPct val="115000"/>
              </a:lnSpc>
              <a:spcBef>
                <a:spcPts val="0"/>
              </a:spcBef>
              <a:spcAft>
                <a:spcPts val="0"/>
              </a:spcAft>
              <a:buSzPct val="100000"/>
              <a:buChar char="○"/>
            </a:pPr>
            <a:r>
              <a:rPr lang="en-US" sz="2000">
                <a:latin typeface="Arial"/>
                <a:ea typeface="Arial"/>
                <a:cs typeface="Arial"/>
                <a:sym typeface="Arial"/>
              </a:rPr>
              <a:t>All radiant warmers have supplies needed for any resuscitation</a:t>
            </a:r>
            <a:endParaRPr sz="2000">
              <a:latin typeface="Arial"/>
              <a:ea typeface="Arial"/>
              <a:cs typeface="Arial"/>
              <a:sym typeface="Arial"/>
            </a:endParaRPr>
          </a:p>
          <a:p>
            <a:pPr marL="914400" lvl="1" indent="-346075" algn="l" rtl="0">
              <a:lnSpc>
                <a:spcPct val="115000"/>
              </a:lnSpc>
              <a:spcBef>
                <a:spcPts val="0"/>
              </a:spcBef>
              <a:spcAft>
                <a:spcPts val="0"/>
              </a:spcAft>
              <a:buSzPct val="100000"/>
              <a:buChar char="○"/>
            </a:pPr>
            <a:r>
              <a:rPr lang="en-US" sz="2000">
                <a:latin typeface="Arial"/>
                <a:ea typeface="Arial"/>
                <a:cs typeface="Arial"/>
                <a:sym typeface="Arial"/>
              </a:rPr>
              <a:t>Response Team staff have NRP certification</a:t>
            </a:r>
            <a:endParaRPr sz="2000">
              <a:latin typeface="Arial"/>
              <a:ea typeface="Arial"/>
              <a:cs typeface="Arial"/>
              <a:sym typeface="Arial"/>
            </a:endParaRPr>
          </a:p>
          <a:p>
            <a:pPr marL="0" lvl="0" indent="0" algn="l" rtl="0">
              <a:spcBef>
                <a:spcPts val="360"/>
              </a:spcBef>
              <a:spcAft>
                <a:spcPts val="0"/>
              </a:spcAft>
              <a:buNone/>
            </a:pPr>
            <a:endParaRPr/>
          </a:p>
        </p:txBody>
      </p:sp>
      <p:pic>
        <p:nvPicPr>
          <p:cNvPr id="283" name="Google Shape;283;p44"/>
          <p:cNvPicPr preferRelativeResize="0"/>
          <p:nvPr/>
        </p:nvPicPr>
        <p:blipFill>
          <a:blip r:embed="rId3">
            <a:alphaModFix/>
          </a:blip>
          <a:stretch>
            <a:fillRect/>
          </a:stretch>
        </p:blipFill>
        <p:spPr>
          <a:xfrm>
            <a:off x="4245425" y="4912775"/>
            <a:ext cx="4441376" cy="1733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US" sz="4400"/>
              <a:t>University of Mary </a:t>
            </a:r>
            <a:br>
              <a:rPr lang="en-US" sz="4400"/>
            </a:br>
            <a:r>
              <a:rPr lang="en-US" sz="4400"/>
              <a:t>Graduate Nursing Team</a:t>
            </a:r>
            <a:endParaRPr/>
          </a:p>
        </p:txBody>
      </p:sp>
      <p:sp>
        <p:nvSpPr>
          <p:cNvPr id="97" name="Google Shape;97;p18"/>
          <p:cNvSpPr txBox="1">
            <a:spLocks noGrp="1"/>
          </p:cNvSpPr>
          <p:nvPr>
            <p:ph type="body" idx="1"/>
          </p:nvPr>
        </p:nvSpPr>
        <p:spPr>
          <a:xfrm>
            <a:off x="457200" y="1600200"/>
            <a:ext cx="8229600" cy="4149969"/>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1800">
                <a:solidFill>
                  <a:schemeClr val="dk1"/>
                </a:solidFill>
                <a:latin typeface="Arial"/>
                <a:ea typeface="Arial"/>
                <a:cs typeface="Arial"/>
                <a:sym typeface="Arial"/>
              </a:rPr>
              <a:t>										</a:t>
            </a:r>
            <a:r>
              <a:rPr lang="en-US" sz="1800">
                <a:solidFill>
                  <a:srgbClr val="FFFFFF"/>
                </a:solidFill>
              </a:rPr>
              <a:t>Mandy Anderson, RN</a:t>
            </a:r>
            <a:endParaRPr sz="1800">
              <a:solidFill>
                <a:srgbClr val="FFFFFF"/>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1800">
                <a:solidFill>
                  <a:schemeClr val="dk1"/>
                </a:solidFill>
                <a:latin typeface="Arial"/>
                <a:ea typeface="Arial"/>
                <a:cs typeface="Arial"/>
                <a:sym typeface="Arial"/>
              </a:rPr>
              <a:t>						•</a:t>
            </a:r>
            <a:r>
              <a:rPr lang="en-US" sz="1800">
                <a:solidFill>
                  <a:srgbClr val="FFFFFF"/>
                </a:solidFill>
              </a:rPr>
              <a:t>Women’s Health Nurse Manager for Indian Health Service- Claremore Service Unit ( Claremore Indian Hospital)</a:t>
            </a:r>
            <a:endParaRPr sz="1800">
              <a:solidFill>
                <a:srgbClr val="FFFFFF"/>
              </a:solidFill>
            </a:endParaRPr>
          </a:p>
          <a:p>
            <a:pPr marL="0" lvl="0" indent="0" algn="l" rtl="0">
              <a:lnSpc>
                <a:spcPct val="115000"/>
              </a:lnSpc>
              <a:spcBef>
                <a:spcPts val="0"/>
              </a:spcBef>
              <a:spcAft>
                <a:spcPts val="0"/>
              </a:spcAft>
              <a:buClr>
                <a:schemeClr val="dk1"/>
              </a:buClr>
              <a:buSzPts val="1100"/>
              <a:buNone/>
            </a:pPr>
            <a:r>
              <a:rPr lang="en-US" sz="1800">
                <a:solidFill>
                  <a:schemeClr val="dk1"/>
                </a:solidFill>
                <a:latin typeface="Arial"/>
                <a:ea typeface="Arial"/>
                <a:cs typeface="Arial"/>
                <a:sym typeface="Arial"/>
              </a:rPr>
              <a:t>•</a:t>
            </a:r>
            <a:r>
              <a:rPr lang="en-US" sz="1800">
                <a:solidFill>
                  <a:srgbClr val="FFFFFF"/>
                </a:solidFill>
              </a:rPr>
              <a:t>14 years of nursing experience primarily in  Women’s Health</a:t>
            </a:r>
            <a:endParaRPr sz="1800">
              <a:solidFill>
                <a:srgbClr val="FFFFFF"/>
              </a:solidFill>
            </a:endParaRPr>
          </a:p>
          <a:p>
            <a:pPr marL="0" lvl="0" indent="0" algn="l" rtl="0">
              <a:lnSpc>
                <a:spcPct val="115000"/>
              </a:lnSpc>
              <a:spcBef>
                <a:spcPts val="0"/>
              </a:spcBef>
              <a:spcAft>
                <a:spcPts val="0"/>
              </a:spcAft>
              <a:buClr>
                <a:schemeClr val="dk1"/>
              </a:buClr>
              <a:buSzPts val="1100"/>
              <a:buNone/>
            </a:pPr>
            <a:r>
              <a:rPr lang="en-US" sz="1800">
                <a:solidFill>
                  <a:schemeClr val="dk1"/>
                </a:solidFill>
                <a:latin typeface="Arial"/>
                <a:ea typeface="Arial"/>
                <a:cs typeface="Arial"/>
                <a:sym typeface="Arial"/>
              </a:rPr>
              <a:t>•</a:t>
            </a:r>
            <a:r>
              <a:rPr lang="en-US" sz="1800">
                <a:solidFill>
                  <a:srgbClr val="FFFFFF"/>
                </a:solidFill>
              </a:rPr>
              <a:t>5 years of managerial experience with the Indian Health Service</a:t>
            </a:r>
            <a:endParaRPr sz="1800">
              <a:solidFill>
                <a:srgbClr val="FFFFFF"/>
              </a:solidFill>
            </a:endParaRPr>
          </a:p>
          <a:p>
            <a:pPr marL="0" lvl="0" indent="0" algn="l" rtl="0">
              <a:lnSpc>
                <a:spcPct val="115000"/>
              </a:lnSpc>
              <a:spcBef>
                <a:spcPts val="0"/>
              </a:spcBef>
              <a:spcAft>
                <a:spcPts val="0"/>
              </a:spcAft>
              <a:buClr>
                <a:schemeClr val="dk1"/>
              </a:buClr>
              <a:buSzPts val="1100"/>
              <a:buNone/>
            </a:pPr>
            <a:r>
              <a:rPr lang="en-US" sz="1800">
                <a:solidFill>
                  <a:schemeClr val="dk1"/>
                </a:solidFill>
                <a:latin typeface="Arial"/>
                <a:ea typeface="Arial"/>
                <a:cs typeface="Arial"/>
                <a:sym typeface="Arial"/>
              </a:rPr>
              <a:t>•</a:t>
            </a:r>
            <a:r>
              <a:rPr lang="en-US" sz="1800">
                <a:solidFill>
                  <a:srgbClr val="FFFFFF"/>
                </a:solidFill>
              </a:rPr>
              <a:t>Active member in the AWHONN, ANA, and involved with the Oklahoma Perinatal Quality Improvement Collaborative (OQPIC).</a:t>
            </a:r>
            <a:endParaRPr sz="1800">
              <a:solidFill>
                <a:srgbClr val="FFFFFF"/>
              </a:solidFill>
            </a:endParaRPr>
          </a:p>
          <a:p>
            <a:pPr marL="0" lvl="0" indent="0" algn="l" rtl="0">
              <a:lnSpc>
                <a:spcPct val="115000"/>
              </a:lnSpc>
              <a:spcBef>
                <a:spcPts val="0"/>
              </a:spcBef>
              <a:spcAft>
                <a:spcPts val="0"/>
              </a:spcAft>
              <a:buClr>
                <a:schemeClr val="dk1"/>
              </a:buClr>
              <a:buSzPts val="1100"/>
              <a:buNone/>
            </a:pPr>
            <a:r>
              <a:rPr lang="en-US" sz="1800">
                <a:solidFill>
                  <a:schemeClr val="dk1"/>
                </a:solidFill>
                <a:latin typeface="Arial"/>
                <a:ea typeface="Arial"/>
                <a:cs typeface="Arial"/>
                <a:sym typeface="Arial"/>
              </a:rPr>
              <a:t>•</a:t>
            </a:r>
            <a:r>
              <a:rPr lang="en-US" sz="1800">
                <a:solidFill>
                  <a:srgbClr val="FFFFFF"/>
                </a:solidFill>
              </a:rPr>
              <a:t>Instructor of  Advanced Life Support of Obstetrics (ALSO) </a:t>
            </a:r>
            <a:endParaRPr sz="1800">
              <a:solidFill>
                <a:srgbClr val="FFFFFF"/>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latin typeface="Arial"/>
              <a:ea typeface="Arial"/>
              <a:cs typeface="Arial"/>
              <a:sym typeface="Arial"/>
            </a:endParaRPr>
          </a:p>
          <a:p>
            <a:pPr marL="342900" lvl="0" indent="-139700" algn="l" rtl="0">
              <a:spcBef>
                <a:spcPts val="0"/>
              </a:spcBef>
              <a:spcAft>
                <a:spcPts val="0"/>
              </a:spcAft>
              <a:buClr>
                <a:schemeClr val="lt1"/>
              </a:buClr>
              <a:buSzPts val="3200"/>
              <a:buNone/>
            </a:pPr>
            <a:endParaRPr/>
          </a:p>
        </p:txBody>
      </p:sp>
      <p:pic>
        <p:nvPicPr>
          <p:cNvPr id="98" name="Google Shape;98;p18"/>
          <p:cNvPicPr preferRelativeResize="0"/>
          <p:nvPr/>
        </p:nvPicPr>
        <p:blipFill>
          <a:blip r:embed="rId3">
            <a:alphaModFix/>
          </a:blip>
          <a:stretch>
            <a:fillRect/>
          </a:stretch>
        </p:blipFill>
        <p:spPr>
          <a:xfrm>
            <a:off x="581044" y="1993475"/>
            <a:ext cx="2641107" cy="3222150"/>
          </a:xfrm>
          <a:prstGeom prst="rect">
            <a:avLst/>
          </a:prstGeom>
          <a:noFill/>
          <a:ln>
            <a:noFill/>
          </a:ln>
        </p:spPr>
      </p:pic>
      <p:pic>
        <p:nvPicPr>
          <p:cNvPr id="99" name="Google Shape;99;p18"/>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Outcome Measurement (cont.)</a:t>
            </a:r>
            <a:endParaRPr/>
          </a:p>
        </p:txBody>
      </p:sp>
      <p:sp>
        <p:nvSpPr>
          <p:cNvPr id="289" name="Google Shape;289;p45"/>
          <p:cNvSpPr txBox="1">
            <a:spLocks noGrp="1"/>
          </p:cNvSpPr>
          <p:nvPr>
            <p:ph type="body" idx="1"/>
          </p:nvPr>
        </p:nvSpPr>
        <p:spPr>
          <a:xfrm>
            <a:off x="457200" y="1600201"/>
            <a:ext cx="8229600" cy="3490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pic>
        <p:nvPicPr>
          <p:cNvPr id="290" name="Google Shape;290;p45"/>
          <p:cNvPicPr preferRelativeResize="0"/>
          <p:nvPr/>
        </p:nvPicPr>
        <p:blipFill>
          <a:blip r:embed="rId3">
            <a:alphaModFix/>
          </a:blip>
          <a:stretch>
            <a:fillRect/>
          </a:stretch>
        </p:blipFill>
        <p:spPr>
          <a:xfrm>
            <a:off x="539550" y="1600200"/>
            <a:ext cx="7851926" cy="3415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Project Implementation </a:t>
            </a:r>
            <a:endParaRPr/>
          </a:p>
        </p:txBody>
      </p:sp>
      <p:sp>
        <p:nvSpPr>
          <p:cNvPr id="296" name="Google Shape;296;p46"/>
          <p:cNvSpPr txBox="1">
            <a:spLocks noGrp="1"/>
          </p:cNvSpPr>
          <p:nvPr>
            <p:ph type="body" idx="1"/>
          </p:nvPr>
        </p:nvSpPr>
        <p:spPr>
          <a:xfrm>
            <a:off x="457200" y="1600201"/>
            <a:ext cx="8229600" cy="3490500"/>
          </a:xfrm>
          <a:prstGeom prst="rect">
            <a:avLst/>
          </a:prstGeom>
        </p:spPr>
        <p:txBody>
          <a:bodyPr spcFirstLastPara="1" wrap="square" lIns="91425" tIns="45700" rIns="91425" bIns="45700" anchor="t" anchorCtr="0">
            <a:normAutofit lnSpcReduction="10000"/>
          </a:bodyPr>
          <a:lstStyle/>
          <a:p>
            <a:pPr marL="457200" lvl="0" indent="-406400" algn="l" rtl="0">
              <a:lnSpc>
                <a:spcPct val="115000"/>
              </a:lnSpc>
              <a:spcBef>
                <a:spcPts val="0"/>
              </a:spcBef>
              <a:spcAft>
                <a:spcPts val="0"/>
              </a:spcAft>
              <a:buSzPts val="2800"/>
              <a:buChar char="●"/>
            </a:pPr>
            <a:r>
              <a:rPr lang="en-US" sz="2800">
                <a:latin typeface="Times New Roman"/>
                <a:ea typeface="Times New Roman"/>
                <a:cs typeface="Times New Roman"/>
                <a:sym typeface="Times New Roman"/>
              </a:rPr>
              <a:t>  </a:t>
            </a:r>
            <a:r>
              <a:rPr lang="en-US" sz="2800">
                <a:latin typeface="Arial"/>
                <a:ea typeface="Arial"/>
                <a:cs typeface="Arial"/>
                <a:sym typeface="Arial"/>
              </a:rPr>
              <a:t>Educate staff </a:t>
            </a:r>
            <a:endParaRPr sz="2800">
              <a:latin typeface="Arial"/>
              <a:ea typeface="Arial"/>
              <a:cs typeface="Arial"/>
              <a:sym typeface="Arial"/>
            </a:endParaRPr>
          </a:p>
          <a:p>
            <a:pPr marL="914400" lvl="1" indent="-355600" algn="l" rtl="0">
              <a:lnSpc>
                <a:spcPct val="115000"/>
              </a:lnSpc>
              <a:spcBef>
                <a:spcPts val="0"/>
              </a:spcBef>
              <a:spcAft>
                <a:spcPts val="0"/>
              </a:spcAft>
              <a:buSzPts val="2000"/>
              <a:buChar char="○"/>
            </a:pPr>
            <a:r>
              <a:rPr lang="en-US" sz="2000">
                <a:latin typeface="Arial"/>
                <a:ea typeface="Arial"/>
                <a:cs typeface="Arial"/>
                <a:sym typeface="Arial"/>
              </a:rPr>
              <a:t>Drills performed on March 13th and 23rd of 2023.</a:t>
            </a:r>
            <a:endParaRPr sz="2000">
              <a:latin typeface="Arial"/>
              <a:ea typeface="Arial"/>
              <a:cs typeface="Arial"/>
              <a:sym typeface="Arial"/>
            </a:endParaRPr>
          </a:p>
          <a:p>
            <a:pPr marL="1371600" lvl="2" indent="-355600" algn="l" rtl="0">
              <a:lnSpc>
                <a:spcPct val="115000"/>
              </a:lnSpc>
              <a:spcBef>
                <a:spcPts val="0"/>
              </a:spcBef>
              <a:spcAft>
                <a:spcPts val="0"/>
              </a:spcAft>
              <a:buSzPts val="2000"/>
              <a:buChar char="■"/>
            </a:pPr>
            <a:r>
              <a:rPr lang="en-US" sz="2000">
                <a:latin typeface="Arial"/>
                <a:ea typeface="Arial"/>
                <a:cs typeface="Arial"/>
                <a:sym typeface="Arial"/>
              </a:rPr>
              <a:t>Notification of code  “Medical Alert-Neonatal room #413”</a:t>
            </a:r>
            <a:endParaRPr sz="2000">
              <a:latin typeface="Arial"/>
              <a:ea typeface="Arial"/>
              <a:cs typeface="Arial"/>
              <a:sym typeface="Arial"/>
            </a:endParaRPr>
          </a:p>
          <a:p>
            <a:pPr marL="1371600" lvl="2" indent="-355600" algn="l" rtl="0">
              <a:lnSpc>
                <a:spcPct val="115000"/>
              </a:lnSpc>
              <a:spcBef>
                <a:spcPts val="0"/>
              </a:spcBef>
              <a:spcAft>
                <a:spcPts val="0"/>
              </a:spcAft>
              <a:buSzPts val="2000"/>
              <a:buChar char="■"/>
            </a:pPr>
            <a:r>
              <a:rPr lang="en-US" sz="2000">
                <a:latin typeface="Arial"/>
                <a:ea typeface="Arial"/>
                <a:cs typeface="Arial"/>
                <a:sym typeface="Arial"/>
              </a:rPr>
              <a:t>Appropriate staff responded within 5 minutes </a:t>
            </a:r>
            <a:endParaRPr sz="2000">
              <a:latin typeface="Arial"/>
              <a:ea typeface="Arial"/>
              <a:cs typeface="Arial"/>
              <a:sym typeface="Arial"/>
            </a:endParaRPr>
          </a:p>
          <a:p>
            <a:pPr marL="1371600" lvl="2" indent="-355600" algn="l" rtl="0">
              <a:lnSpc>
                <a:spcPct val="115000"/>
              </a:lnSpc>
              <a:spcBef>
                <a:spcPts val="0"/>
              </a:spcBef>
              <a:spcAft>
                <a:spcPts val="0"/>
              </a:spcAft>
              <a:buSzPts val="2000"/>
              <a:buFont typeface="Arial"/>
              <a:buChar char="■"/>
            </a:pPr>
            <a:r>
              <a:rPr lang="en-US" sz="2000">
                <a:latin typeface="Arial"/>
                <a:ea typeface="Arial"/>
                <a:cs typeface="Arial"/>
                <a:sym typeface="Arial"/>
              </a:rPr>
              <a:t>Staff using record form during code for medical record documentation</a:t>
            </a:r>
            <a:endParaRPr sz="2000">
              <a:latin typeface="Arial"/>
              <a:ea typeface="Arial"/>
              <a:cs typeface="Arial"/>
              <a:sym typeface="Arial"/>
            </a:endParaRPr>
          </a:p>
          <a:p>
            <a:pPr marL="1371600" lvl="2" indent="-355600" algn="l" rtl="0">
              <a:lnSpc>
                <a:spcPct val="115000"/>
              </a:lnSpc>
              <a:spcBef>
                <a:spcPts val="0"/>
              </a:spcBef>
              <a:spcAft>
                <a:spcPts val="0"/>
              </a:spcAft>
              <a:buSzPts val="2000"/>
              <a:buChar char="■"/>
            </a:pPr>
            <a:r>
              <a:rPr lang="en-US" sz="2000">
                <a:latin typeface="Arial"/>
                <a:ea typeface="Arial"/>
                <a:cs typeface="Arial"/>
                <a:sym typeface="Arial"/>
              </a:rPr>
              <a:t>Staff able to verbalize and demonstrate appropriate responsibilities and roles during drills.</a:t>
            </a:r>
            <a:endParaRPr sz="2000">
              <a:latin typeface="Arial"/>
              <a:ea typeface="Arial"/>
              <a:cs typeface="Arial"/>
              <a:sym typeface="Arial"/>
            </a:endParaRPr>
          </a:p>
          <a:p>
            <a:pPr marL="1371600" lvl="2" indent="-355600" algn="l" rtl="0">
              <a:lnSpc>
                <a:spcPct val="115000"/>
              </a:lnSpc>
              <a:spcBef>
                <a:spcPts val="0"/>
              </a:spcBef>
              <a:spcAft>
                <a:spcPts val="0"/>
              </a:spcAft>
              <a:buSzPts val="2000"/>
              <a:buFont typeface="Arial"/>
              <a:buChar char="■"/>
            </a:pPr>
            <a:r>
              <a:rPr lang="en-US" sz="2000">
                <a:latin typeface="Arial"/>
                <a:ea typeface="Arial"/>
                <a:cs typeface="Arial"/>
                <a:sym typeface="Arial"/>
              </a:rPr>
              <a:t>Additional drill schedule April 14, 2023</a:t>
            </a:r>
            <a:endParaRPr sz="2000">
              <a:latin typeface="Arial"/>
              <a:ea typeface="Arial"/>
              <a:cs typeface="Arial"/>
              <a:sym typeface="Arial"/>
            </a:endParaRPr>
          </a:p>
          <a:p>
            <a:pPr marL="1371600" lvl="0" indent="0" algn="l" rtl="0">
              <a:lnSpc>
                <a:spcPct val="115000"/>
              </a:lnSpc>
              <a:spcBef>
                <a:spcPts val="0"/>
              </a:spcBef>
              <a:spcAft>
                <a:spcPts val="0"/>
              </a:spcAft>
              <a:buClr>
                <a:schemeClr val="dk1"/>
              </a:buClr>
              <a:buSzPts val="1100"/>
              <a:buFont typeface="Arial"/>
              <a:buNone/>
            </a:pPr>
            <a:endParaRPr sz="2000">
              <a:latin typeface="Arial"/>
              <a:ea typeface="Arial"/>
              <a:cs typeface="Arial"/>
              <a:sym typeface="Arial"/>
            </a:endParaRPr>
          </a:p>
        </p:txBody>
      </p:sp>
      <p:pic>
        <p:nvPicPr>
          <p:cNvPr id="297" name="Google Shape;297;p46"/>
          <p:cNvPicPr preferRelativeResize="0"/>
          <p:nvPr/>
        </p:nvPicPr>
        <p:blipFill>
          <a:blip r:embed="rId3">
            <a:alphaModFix/>
          </a:blip>
          <a:stretch>
            <a:fillRect/>
          </a:stretch>
        </p:blipFill>
        <p:spPr>
          <a:xfrm>
            <a:off x="4316425" y="4742375"/>
            <a:ext cx="4302225" cy="2115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Analysis of Project Effectiveness</a:t>
            </a:r>
            <a:endParaRPr/>
          </a:p>
        </p:txBody>
      </p:sp>
      <p:sp>
        <p:nvSpPr>
          <p:cNvPr id="303" name="Google Shape;303;p47"/>
          <p:cNvSpPr txBox="1">
            <a:spLocks noGrp="1"/>
          </p:cNvSpPr>
          <p:nvPr>
            <p:ph type="body" idx="1"/>
          </p:nvPr>
        </p:nvSpPr>
        <p:spPr>
          <a:xfrm>
            <a:off x="457200" y="1600201"/>
            <a:ext cx="8229600" cy="3490500"/>
          </a:xfrm>
          <a:prstGeom prst="rect">
            <a:avLst/>
          </a:prstGeom>
        </p:spPr>
        <p:txBody>
          <a:bodyPr spcFirstLastPara="1" wrap="square" lIns="91425" tIns="45700" rIns="91425" bIns="45700" anchor="t" anchorCtr="0">
            <a:normAutofit fontScale="62500" lnSpcReduction="10000"/>
          </a:bodyPr>
          <a:lstStyle/>
          <a:p>
            <a:pPr marL="457200" lvl="0" indent="-347662" algn="r" rtl="0">
              <a:lnSpc>
                <a:spcPct val="115000"/>
              </a:lnSpc>
              <a:spcBef>
                <a:spcPts val="0"/>
              </a:spcBef>
              <a:spcAft>
                <a:spcPts val="0"/>
              </a:spcAft>
              <a:buSzPct val="100000"/>
              <a:buChar char="●"/>
            </a:pPr>
            <a:r>
              <a:rPr lang="en-US" sz="3000">
                <a:latin typeface="Arial"/>
                <a:ea typeface="Arial"/>
                <a:cs typeface="Arial"/>
                <a:sym typeface="Arial"/>
              </a:rPr>
              <a:t>Response time within 5 minutes during drills of all team members</a:t>
            </a:r>
            <a:endParaRPr sz="3000">
              <a:latin typeface="Arial"/>
              <a:ea typeface="Arial"/>
              <a:cs typeface="Arial"/>
              <a:sym typeface="Arial"/>
            </a:endParaRPr>
          </a:p>
          <a:p>
            <a:pPr marL="457200" lvl="0" indent="0" algn="r" rtl="0">
              <a:lnSpc>
                <a:spcPct val="115000"/>
              </a:lnSpc>
              <a:spcBef>
                <a:spcPts val="1200"/>
              </a:spcBef>
              <a:spcAft>
                <a:spcPts val="0"/>
              </a:spcAft>
              <a:buNone/>
            </a:pPr>
            <a:endParaRPr sz="3000">
              <a:latin typeface="Arial"/>
              <a:ea typeface="Arial"/>
              <a:cs typeface="Arial"/>
              <a:sym typeface="Arial"/>
            </a:endParaRPr>
          </a:p>
          <a:p>
            <a:pPr marL="457200" lvl="0" indent="-347662" algn="r" rtl="0">
              <a:lnSpc>
                <a:spcPct val="115000"/>
              </a:lnSpc>
              <a:spcBef>
                <a:spcPts val="1200"/>
              </a:spcBef>
              <a:spcAft>
                <a:spcPts val="0"/>
              </a:spcAft>
              <a:buSzPct val="100000"/>
              <a:buChar char="●"/>
            </a:pPr>
            <a:r>
              <a:rPr lang="en-US" sz="3000">
                <a:latin typeface="Arial"/>
                <a:ea typeface="Arial"/>
                <a:cs typeface="Arial"/>
                <a:sym typeface="Arial"/>
              </a:rPr>
              <a:t>Re-interview staff for role and responsibilities</a:t>
            </a:r>
            <a:endParaRPr sz="3000">
              <a:latin typeface="Arial"/>
              <a:ea typeface="Arial"/>
              <a:cs typeface="Arial"/>
              <a:sym typeface="Arial"/>
            </a:endParaRPr>
          </a:p>
          <a:p>
            <a:pPr marL="914400" lvl="1" indent="-307975" algn="r" rtl="0">
              <a:lnSpc>
                <a:spcPct val="115000"/>
              </a:lnSpc>
              <a:spcBef>
                <a:spcPts val="0"/>
              </a:spcBef>
              <a:spcAft>
                <a:spcPts val="0"/>
              </a:spcAft>
              <a:buSzPct val="100000"/>
              <a:buChar char="○"/>
            </a:pPr>
            <a:r>
              <a:rPr lang="en-US" sz="2000">
                <a:latin typeface="Arial"/>
                <a:ea typeface="Arial"/>
                <a:cs typeface="Arial"/>
                <a:sym typeface="Arial"/>
              </a:rPr>
              <a:t>Staff interviews scheduled for April 14, 2023 after remaining drill</a:t>
            </a:r>
            <a:endParaRPr sz="2000">
              <a:latin typeface="Arial"/>
              <a:ea typeface="Arial"/>
              <a:cs typeface="Arial"/>
              <a:sym typeface="Arial"/>
            </a:endParaRPr>
          </a:p>
          <a:p>
            <a:pPr marL="914400" lvl="0" indent="0" algn="r" rtl="0">
              <a:lnSpc>
                <a:spcPct val="115000"/>
              </a:lnSpc>
              <a:spcBef>
                <a:spcPts val="1200"/>
              </a:spcBef>
              <a:spcAft>
                <a:spcPts val="0"/>
              </a:spcAft>
              <a:buNone/>
            </a:pPr>
            <a:r>
              <a:rPr lang="en-US" sz="2000">
                <a:latin typeface="Arial"/>
                <a:ea typeface="Arial"/>
                <a:cs typeface="Arial"/>
                <a:sym typeface="Arial"/>
              </a:rPr>
              <a:t> </a:t>
            </a:r>
            <a:endParaRPr sz="2000">
              <a:latin typeface="Arial"/>
              <a:ea typeface="Arial"/>
              <a:cs typeface="Arial"/>
              <a:sym typeface="Arial"/>
            </a:endParaRPr>
          </a:p>
          <a:p>
            <a:pPr marL="457200" lvl="0" indent="-347662" algn="r" rtl="0">
              <a:lnSpc>
                <a:spcPct val="115000"/>
              </a:lnSpc>
              <a:spcBef>
                <a:spcPts val="1200"/>
              </a:spcBef>
              <a:spcAft>
                <a:spcPts val="0"/>
              </a:spcAft>
              <a:buSzPct val="100000"/>
              <a:buChar char="●"/>
            </a:pPr>
            <a:r>
              <a:rPr lang="en-US" sz="3000">
                <a:latin typeface="Arial"/>
                <a:ea typeface="Arial"/>
                <a:cs typeface="Arial"/>
                <a:sym typeface="Arial"/>
              </a:rPr>
              <a:t>Standardize improvement </a:t>
            </a:r>
            <a:endParaRPr sz="3000">
              <a:latin typeface="Arial"/>
              <a:ea typeface="Arial"/>
              <a:cs typeface="Arial"/>
              <a:sym typeface="Arial"/>
            </a:endParaRPr>
          </a:p>
          <a:p>
            <a:pPr marL="914400" lvl="1" indent="-347662" algn="r" rtl="0">
              <a:lnSpc>
                <a:spcPct val="115000"/>
              </a:lnSpc>
              <a:spcBef>
                <a:spcPts val="0"/>
              </a:spcBef>
              <a:spcAft>
                <a:spcPts val="0"/>
              </a:spcAft>
              <a:buSzPct val="100000"/>
              <a:buChar char="○"/>
            </a:pPr>
            <a:r>
              <a:rPr lang="en-US" sz="3000">
                <a:latin typeface="Arial"/>
                <a:ea typeface="Arial"/>
                <a:cs typeface="Arial"/>
                <a:sym typeface="Arial"/>
              </a:rPr>
              <a:t>Process and Procedure successful as of yet, </a:t>
            </a:r>
            <a:endParaRPr sz="3000">
              <a:latin typeface="Arial"/>
              <a:ea typeface="Arial"/>
              <a:cs typeface="Arial"/>
              <a:sym typeface="Arial"/>
            </a:endParaRPr>
          </a:p>
          <a:p>
            <a:pPr marL="914400" lvl="1" indent="-347662" algn="r" rtl="0">
              <a:lnSpc>
                <a:spcPct val="115000"/>
              </a:lnSpc>
              <a:spcBef>
                <a:spcPts val="0"/>
              </a:spcBef>
              <a:spcAft>
                <a:spcPts val="0"/>
              </a:spcAft>
              <a:buSzPct val="100000"/>
              <a:buChar char="○"/>
            </a:pPr>
            <a:r>
              <a:rPr lang="en-US" sz="3000">
                <a:latin typeface="Arial"/>
                <a:ea typeface="Arial"/>
                <a:cs typeface="Arial"/>
                <a:sym typeface="Arial"/>
              </a:rPr>
              <a:t>Process will continue to drill to perfect process and procedure</a:t>
            </a:r>
            <a:endParaRPr sz="3000"/>
          </a:p>
          <a:p>
            <a:pPr marL="0" lvl="0" indent="0" algn="l" rtl="0">
              <a:spcBef>
                <a:spcPts val="1200"/>
              </a:spcBef>
              <a:spcAft>
                <a:spcPts val="0"/>
              </a:spcAft>
              <a:buNone/>
            </a:pPr>
            <a:endParaRPr/>
          </a:p>
        </p:txBody>
      </p:sp>
      <p:pic>
        <p:nvPicPr>
          <p:cNvPr id="304" name="Google Shape;304;p47"/>
          <p:cNvPicPr preferRelativeResize="0"/>
          <p:nvPr/>
        </p:nvPicPr>
        <p:blipFill>
          <a:blip r:embed="rId3">
            <a:alphaModFix/>
          </a:blip>
          <a:stretch>
            <a:fillRect/>
          </a:stretch>
        </p:blipFill>
        <p:spPr>
          <a:xfrm>
            <a:off x="3389125" y="4495575"/>
            <a:ext cx="5482425" cy="2216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Calibri"/>
              <a:buNone/>
            </a:pPr>
            <a:r>
              <a:rPr lang="en-US"/>
              <a:t>      Hand-Off Plan</a:t>
            </a:r>
            <a:endParaRPr/>
          </a:p>
        </p:txBody>
      </p:sp>
      <p:sp>
        <p:nvSpPr>
          <p:cNvPr id="310" name="Google Shape;310;p48"/>
          <p:cNvSpPr txBox="1">
            <a:spLocks noGrp="1"/>
          </p:cNvSpPr>
          <p:nvPr>
            <p:ph type="body" idx="1"/>
          </p:nvPr>
        </p:nvSpPr>
        <p:spPr>
          <a:xfrm>
            <a:off x="457200" y="1600200"/>
            <a:ext cx="8229600" cy="4149900"/>
          </a:xfrm>
          <a:prstGeom prst="rect">
            <a:avLst/>
          </a:prstGeom>
          <a:noFill/>
          <a:ln>
            <a:noFill/>
          </a:ln>
        </p:spPr>
        <p:txBody>
          <a:bodyPr spcFirstLastPara="1" wrap="square" lIns="91425" tIns="45700" rIns="91425" bIns="45700" anchor="t" anchorCtr="0">
            <a:normAutofit fontScale="70000" lnSpcReduction="20000"/>
          </a:bodyPr>
          <a:lstStyle/>
          <a:p>
            <a:pPr marL="457200" lvl="0" indent="-344170" algn="l" rtl="0">
              <a:spcBef>
                <a:spcPts val="0"/>
              </a:spcBef>
              <a:spcAft>
                <a:spcPts val="0"/>
              </a:spcAft>
              <a:buSzPct val="86666"/>
              <a:buChar char="●"/>
            </a:pPr>
            <a:r>
              <a:rPr lang="en-US" sz="3000"/>
              <a:t> Team &amp; Hosp Meeting</a:t>
            </a:r>
            <a:endParaRPr sz="3000"/>
          </a:p>
          <a:p>
            <a:pPr marL="1371600" lvl="1" indent="-344169" algn="l" rtl="0">
              <a:spcBef>
                <a:spcPts val="0"/>
              </a:spcBef>
              <a:spcAft>
                <a:spcPts val="0"/>
              </a:spcAft>
              <a:buSzPct val="86666"/>
              <a:buChar char="○"/>
            </a:pPr>
            <a:r>
              <a:rPr lang="en-US" sz="3000"/>
              <a:t>Analyze and Review Data</a:t>
            </a:r>
            <a:endParaRPr sz="3000"/>
          </a:p>
          <a:p>
            <a:pPr marL="1828800" lvl="2" indent="-344169" algn="l" rtl="0">
              <a:spcBef>
                <a:spcPts val="0"/>
              </a:spcBef>
              <a:spcAft>
                <a:spcPts val="0"/>
              </a:spcAft>
              <a:buSzPct val="86666"/>
              <a:buChar char="■"/>
            </a:pPr>
            <a:r>
              <a:rPr lang="en-US" sz="3000"/>
              <a:t>Reduced response times</a:t>
            </a:r>
            <a:endParaRPr sz="3000"/>
          </a:p>
          <a:p>
            <a:pPr marL="1828800" lvl="2" indent="-361950" algn="l" rtl="0">
              <a:spcBef>
                <a:spcPts val="0"/>
              </a:spcBef>
              <a:spcAft>
                <a:spcPts val="0"/>
              </a:spcAft>
              <a:buSzPct val="100000"/>
              <a:buChar char="■"/>
            </a:pPr>
            <a:r>
              <a:rPr lang="en-US" sz="3000"/>
              <a:t>Known roles and responsibilities</a:t>
            </a:r>
            <a:endParaRPr sz="3000"/>
          </a:p>
          <a:p>
            <a:pPr marL="0" lvl="0" indent="0" algn="l" rtl="0">
              <a:spcBef>
                <a:spcPts val="0"/>
              </a:spcBef>
              <a:spcAft>
                <a:spcPts val="0"/>
              </a:spcAft>
              <a:buNone/>
            </a:pPr>
            <a:endParaRPr sz="3000"/>
          </a:p>
          <a:p>
            <a:pPr marL="914400" lvl="0" indent="-361950" algn="l" rtl="0">
              <a:spcBef>
                <a:spcPts val="0"/>
              </a:spcBef>
              <a:spcAft>
                <a:spcPts val="0"/>
              </a:spcAft>
              <a:buSzPct val="100000"/>
              <a:buChar char="●"/>
            </a:pPr>
            <a:r>
              <a:rPr lang="en-US" sz="3000"/>
              <a:t>Plan</a:t>
            </a:r>
            <a:endParaRPr sz="3000"/>
          </a:p>
          <a:p>
            <a:pPr marL="1371600" lvl="1" indent="-361950" algn="l" rtl="0">
              <a:spcBef>
                <a:spcPts val="0"/>
              </a:spcBef>
              <a:spcAft>
                <a:spcPts val="0"/>
              </a:spcAft>
              <a:buSzPct val="100000"/>
              <a:buChar char="○"/>
            </a:pPr>
            <a:r>
              <a:rPr lang="en-US" sz="3000"/>
              <a:t>Maintain Competency</a:t>
            </a:r>
            <a:endParaRPr sz="3000"/>
          </a:p>
          <a:p>
            <a:pPr marL="1828800" lvl="2" indent="-361950" algn="l" rtl="0">
              <a:spcBef>
                <a:spcPts val="0"/>
              </a:spcBef>
              <a:spcAft>
                <a:spcPts val="0"/>
              </a:spcAft>
              <a:buSzPct val="100000"/>
              <a:buChar char="■"/>
            </a:pPr>
            <a:r>
              <a:rPr lang="en-US" sz="3000"/>
              <a:t>Quarterly drills</a:t>
            </a:r>
            <a:endParaRPr sz="3000"/>
          </a:p>
          <a:p>
            <a:pPr marL="1828800" lvl="2" indent="-361950" algn="l" rtl="0">
              <a:spcBef>
                <a:spcPts val="0"/>
              </a:spcBef>
              <a:spcAft>
                <a:spcPts val="0"/>
              </a:spcAft>
              <a:buSzPct val="100000"/>
              <a:buChar char="■"/>
            </a:pPr>
            <a:r>
              <a:rPr lang="en-US" sz="3000"/>
              <a:t>Policies and Procedures</a:t>
            </a:r>
            <a:endParaRPr sz="3000"/>
          </a:p>
          <a:p>
            <a:pPr marL="1828800" lvl="2" indent="-361950" algn="l" rtl="0">
              <a:spcBef>
                <a:spcPts val="0"/>
              </a:spcBef>
              <a:spcAft>
                <a:spcPts val="0"/>
              </a:spcAft>
              <a:buSzPct val="100000"/>
              <a:buChar char="■"/>
            </a:pPr>
            <a:r>
              <a:rPr lang="en-US" sz="3000"/>
              <a:t>Certifications</a:t>
            </a:r>
            <a:endParaRPr sz="3000"/>
          </a:p>
          <a:p>
            <a:pPr marL="1828800" lvl="2" indent="-361950" algn="l" rtl="0">
              <a:spcBef>
                <a:spcPts val="0"/>
              </a:spcBef>
              <a:spcAft>
                <a:spcPts val="0"/>
              </a:spcAft>
              <a:buSzPct val="100000"/>
              <a:buChar char="■"/>
            </a:pPr>
            <a:r>
              <a:rPr lang="en-US" sz="3000"/>
              <a:t>Orientation of new employees </a:t>
            </a:r>
            <a:endParaRPr sz="3000"/>
          </a:p>
          <a:p>
            <a:pPr marL="1371600" lvl="1" indent="-361950" algn="l" rtl="0">
              <a:spcBef>
                <a:spcPts val="0"/>
              </a:spcBef>
              <a:spcAft>
                <a:spcPts val="0"/>
              </a:spcAft>
              <a:buSzPct val="100000"/>
              <a:buChar char="○"/>
            </a:pPr>
            <a:r>
              <a:rPr lang="en-US" sz="3000"/>
              <a:t>Expansion</a:t>
            </a:r>
            <a:endParaRPr sz="3000"/>
          </a:p>
          <a:p>
            <a:pPr marL="1828800" lvl="2" indent="-361950" algn="l" rtl="0">
              <a:spcBef>
                <a:spcPts val="0"/>
              </a:spcBef>
              <a:spcAft>
                <a:spcPts val="0"/>
              </a:spcAft>
              <a:buSzPct val="100000"/>
              <a:buChar char="■"/>
            </a:pPr>
            <a:r>
              <a:rPr lang="en-US" sz="3000"/>
              <a:t>Implementation onto other units</a:t>
            </a:r>
            <a:endParaRPr sz="3000"/>
          </a:p>
          <a:p>
            <a:pPr marL="2286000" lvl="3" indent="-361950" algn="l" rtl="0">
              <a:spcBef>
                <a:spcPts val="0"/>
              </a:spcBef>
              <a:spcAft>
                <a:spcPts val="0"/>
              </a:spcAft>
              <a:buSzPct val="100000"/>
              <a:buChar char="●"/>
            </a:pPr>
            <a:r>
              <a:rPr lang="en-US" sz="3000"/>
              <a:t>Safety Officers</a:t>
            </a:r>
            <a:endParaRPr sz="3000"/>
          </a:p>
          <a:p>
            <a:pPr marL="0" lvl="0" indent="0" algn="l" rtl="0">
              <a:spcBef>
                <a:spcPts val="0"/>
              </a:spcBef>
              <a:spcAft>
                <a:spcPts val="0"/>
              </a:spcAft>
              <a:buNone/>
            </a:pPr>
            <a:endParaRPr sz="3000"/>
          </a:p>
        </p:txBody>
      </p:sp>
      <p:pic>
        <p:nvPicPr>
          <p:cNvPr id="311" name="Google Shape;311;p48"/>
          <p:cNvPicPr preferRelativeResize="0"/>
          <p:nvPr/>
        </p:nvPicPr>
        <p:blipFill>
          <a:blip r:embed="rId3">
            <a:alphaModFix/>
          </a:blip>
          <a:stretch>
            <a:fillRect/>
          </a:stretch>
        </p:blipFill>
        <p:spPr>
          <a:xfrm>
            <a:off x="5352925" y="383350"/>
            <a:ext cx="3134576" cy="17322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US"/>
              <a:t>Human Subject Protection Statement</a:t>
            </a:r>
            <a:endParaRPr/>
          </a:p>
        </p:txBody>
      </p:sp>
      <p:sp>
        <p:nvSpPr>
          <p:cNvPr id="317" name="Google Shape;317;p49"/>
          <p:cNvSpPr txBox="1">
            <a:spLocks noGrp="1"/>
          </p:cNvSpPr>
          <p:nvPr>
            <p:ph type="body" idx="1"/>
          </p:nvPr>
        </p:nvSpPr>
        <p:spPr>
          <a:xfrm>
            <a:off x="457200" y="1600200"/>
            <a:ext cx="8229600" cy="4149969"/>
          </a:xfrm>
          <a:prstGeom prst="rect">
            <a:avLst/>
          </a:prstGeom>
          <a:noFill/>
          <a:ln>
            <a:noFill/>
          </a:ln>
        </p:spPr>
        <p:txBody>
          <a:bodyPr spcFirstLastPara="1" wrap="square" lIns="91425" tIns="45700" rIns="91425" bIns="45700" anchor="t" anchorCtr="0">
            <a:normAutofit/>
          </a:bodyPr>
          <a:lstStyle/>
          <a:p>
            <a:pPr marL="457200" lvl="0" indent="-330200" algn="l" rtl="0">
              <a:spcBef>
                <a:spcPts val="0"/>
              </a:spcBef>
              <a:spcAft>
                <a:spcPts val="0"/>
              </a:spcAft>
              <a:buSzPts val="1600"/>
              <a:buChar char="●"/>
            </a:pPr>
            <a:r>
              <a:rPr lang="en-US" sz="3000"/>
              <a:t>International Review Board (IRB)</a:t>
            </a:r>
            <a:endParaRPr sz="3000"/>
          </a:p>
          <a:p>
            <a:pPr marL="914400" lvl="1" indent="-330200" algn="l" rtl="0">
              <a:spcBef>
                <a:spcPts val="0"/>
              </a:spcBef>
              <a:spcAft>
                <a:spcPts val="0"/>
              </a:spcAft>
              <a:buSzPts val="1600"/>
              <a:buChar char="○"/>
            </a:pPr>
            <a:r>
              <a:rPr lang="en-US" sz="2600"/>
              <a:t>Application Process</a:t>
            </a:r>
            <a:endParaRPr sz="2600"/>
          </a:p>
          <a:p>
            <a:pPr marL="1371600" lvl="2" indent="-330200" algn="l" rtl="0">
              <a:spcBef>
                <a:spcPts val="0"/>
              </a:spcBef>
              <a:spcAft>
                <a:spcPts val="0"/>
              </a:spcAft>
              <a:buSzPts val="1600"/>
              <a:buChar char="■"/>
            </a:pPr>
            <a:r>
              <a:rPr lang="en-US" sz="2600"/>
              <a:t>Sent to Dr. Jenna Herman for review and signature</a:t>
            </a:r>
            <a:endParaRPr sz="2600"/>
          </a:p>
          <a:p>
            <a:pPr marL="914400" lvl="1" indent="-330200" algn="l" rtl="0">
              <a:spcBef>
                <a:spcPts val="0"/>
              </a:spcBef>
              <a:spcAft>
                <a:spcPts val="0"/>
              </a:spcAft>
              <a:buSzPts val="1600"/>
              <a:buChar char="○"/>
            </a:pPr>
            <a:r>
              <a:rPr lang="en-US" sz="2600"/>
              <a:t>IRB Decision - January 17, 2023</a:t>
            </a:r>
            <a:endParaRPr sz="2600"/>
          </a:p>
          <a:p>
            <a:pPr marL="1371600" lvl="2" indent="-330200" algn="l" rtl="0">
              <a:spcBef>
                <a:spcPts val="0"/>
              </a:spcBef>
              <a:spcAft>
                <a:spcPts val="0"/>
              </a:spcAft>
              <a:buSzPts val="1600"/>
              <a:buChar char="■"/>
            </a:pPr>
            <a:r>
              <a:rPr lang="en-US" sz="2600"/>
              <a:t>Does not meet the human subject protection definition under 45 CFR 46 </a:t>
            </a:r>
            <a:endParaRPr sz="2600"/>
          </a:p>
          <a:p>
            <a:pPr marL="1371600" lvl="2" indent="-330200" algn="l" rtl="0">
              <a:spcBef>
                <a:spcPts val="0"/>
              </a:spcBef>
              <a:spcAft>
                <a:spcPts val="0"/>
              </a:spcAft>
              <a:buSzPts val="1600"/>
              <a:buChar char="■"/>
            </a:pPr>
            <a:r>
              <a:rPr lang="en-US" sz="2600"/>
              <a:t>Does not have oversight authority </a:t>
            </a:r>
            <a:endParaRPr sz="2600"/>
          </a:p>
          <a:p>
            <a:pPr marL="1371600" lvl="2" indent="-330200" algn="l" rtl="0">
              <a:spcBef>
                <a:spcPts val="0"/>
              </a:spcBef>
              <a:spcAft>
                <a:spcPts val="0"/>
              </a:spcAft>
              <a:buSzPts val="1600"/>
              <a:buChar char="■"/>
            </a:pPr>
            <a:r>
              <a:rPr lang="en-US" sz="2600"/>
              <a:t>Project is able to proceed</a:t>
            </a:r>
            <a:endParaRPr sz="2600"/>
          </a:p>
          <a:p>
            <a:pPr marL="0" lvl="0" indent="0" algn="l" rtl="0">
              <a:spcBef>
                <a:spcPts val="0"/>
              </a:spcBef>
              <a:spcAft>
                <a:spcPts val="0"/>
              </a:spcAft>
              <a:buNone/>
            </a:pPr>
            <a:endParaRPr sz="2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Business Plan</a:t>
            </a:r>
            <a:endParaRPr/>
          </a:p>
        </p:txBody>
      </p:sp>
      <p:sp>
        <p:nvSpPr>
          <p:cNvPr id="323" name="Google Shape;323;p50"/>
          <p:cNvSpPr txBox="1">
            <a:spLocks noGrp="1"/>
          </p:cNvSpPr>
          <p:nvPr>
            <p:ph type="body" idx="1"/>
          </p:nvPr>
        </p:nvSpPr>
        <p:spPr>
          <a:xfrm>
            <a:off x="457200" y="1600200"/>
            <a:ext cx="8229600" cy="4149900"/>
          </a:xfrm>
          <a:prstGeom prst="rect">
            <a:avLst/>
          </a:prstGeom>
          <a:noFill/>
          <a:ln>
            <a:noFill/>
          </a:ln>
        </p:spPr>
        <p:txBody>
          <a:bodyPr spcFirstLastPara="1" wrap="square" lIns="91425" tIns="45700" rIns="91425" bIns="45700" anchor="t" anchorCtr="0">
            <a:normAutofit fontScale="92500" lnSpcReduction="20000"/>
          </a:bodyPr>
          <a:lstStyle/>
          <a:p>
            <a:pPr marL="457200" lvl="0" indent="-322580" algn="l" rtl="0">
              <a:spcBef>
                <a:spcPts val="0"/>
              </a:spcBef>
              <a:spcAft>
                <a:spcPts val="0"/>
              </a:spcAft>
              <a:buSzPct val="53333"/>
              <a:buChar char="●"/>
            </a:pPr>
            <a:r>
              <a:rPr lang="en-US" sz="3000"/>
              <a:t>Mission</a:t>
            </a:r>
            <a:endParaRPr sz="3000"/>
          </a:p>
          <a:p>
            <a:pPr marL="914400" lvl="1" indent="-404812" algn="l" rtl="0">
              <a:spcBef>
                <a:spcPts val="0"/>
              </a:spcBef>
              <a:spcAft>
                <a:spcPts val="0"/>
              </a:spcAft>
              <a:buSzPct val="100000"/>
              <a:buChar char="○"/>
            </a:pPr>
            <a:r>
              <a:rPr lang="en-US" sz="3000"/>
              <a:t>Provide Education</a:t>
            </a:r>
            <a:endParaRPr sz="3000"/>
          </a:p>
          <a:p>
            <a:pPr marL="1371600" lvl="2" indent="-404812" algn="l" rtl="0">
              <a:spcBef>
                <a:spcPts val="0"/>
              </a:spcBef>
              <a:spcAft>
                <a:spcPts val="0"/>
              </a:spcAft>
              <a:buSzPct val="100000"/>
              <a:buChar char="■"/>
            </a:pPr>
            <a:r>
              <a:rPr lang="en-US" sz="3000"/>
              <a:t>Nurse Educator</a:t>
            </a:r>
            <a:endParaRPr sz="3000"/>
          </a:p>
          <a:p>
            <a:pPr marL="1828800" lvl="3" indent="-404812" algn="l" rtl="0">
              <a:spcBef>
                <a:spcPts val="0"/>
              </a:spcBef>
              <a:spcAft>
                <a:spcPts val="0"/>
              </a:spcAft>
              <a:buSzPct val="100000"/>
              <a:buChar char="●"/>
            </a:pPr>
            <a:r>
              <a:rPr lang="en-US" sz="3000"/>
              <a:t>Collaboration with multidisciplinary team and nursing staff</a:t>
            </a:r>
            <a:endParaRPr sz="3000"/>
          </a:p>
          <a:p>
            <a:pPr marL="914400" lvl="1" indent="-404812" algn="l" rtl="0">
              <a:spcBef>
                <a:spcPts val="0"/>
              </a:spcBef>
              <a:spcAft>
                <a:spcPts val="0"/>
              </a:spcAft>
              <a:buSzPct val="100000"/>
              <a:buChar char="○"/>
            </a:pPr>
            <a:r>
              <a:rPr lang="en-US" sz="3000"/>
              <a:t>Execute Drills</a:t>
            </a:r>
            <a:endParaRPr sz="3000"/>
          </a:p>
          <a:p>
            <a:pPr marL="1371600" lvl="2" indent="-404812" algn="l" rtl="0">
              <a:spcBef>
                <a:spcPts val="0"/>
              </a:spcBef>
              <a:spcAft>
                <a:spcPts val="0"/>
              </a:spcAft>
              <a:buSzPct val="100000"/>
              <a:buChar char="■"/>
            </a:pPr>
            <a:r>
              <a:rPr lang="en-US" sz="3000"/>
              <a:t>Reduce response times</a:t>
            </a:r>
            <a:endParaRPr sz="3000"/>
          </a:p>
          <a:p>
            <a:pPr marL="1371600" lvl="2" indent="-404812" algn="l" rtl="0">
              <a:spcBef>
                <a:spcPts val="0"/>
              </a:spcBef>
              <a:spcAft>
                <a:spcPts val="0"/>
              </a:spcAft>
              <a:buSzPct val="100000"/>
              <a:buChar char="■"/>
            </a:pPr>
            <a:r>
              <a:rPr lang="en-US" sz="3000"/>
              <a:t>Perform quarterly drills</a:t>
            </a:r>
            <a:endParaRPr sz="3000"/>
          </a:p>
          <a:p>
            <a:pPr marL="914400" lvl="1" indent="-404812" algn="l" rtl="0">
              <a:spcBef>
                <a:spcPts val="0"/>
              </a:spcBef>
              <a:spcAft>
                <a:spcPts val="0"/>
              </a:spcAft>
              <a:buSzPct val="100000"/>
              <a:buChar char="○"/>
            </a:pPr>
            <a:r>
              <a:rPr lang="en-US" sz="3000"/>
              <a:t>Potential Growth</a:t>
            </a:r>
            <a:endParaRPr sz="3000"/>
          </a:p>
          <a:p>
            <a:pPr marL="1371600" lvl="2" indent="-404812" algn="l" rtl="0">
              <a:spcBef>
                <a:spcPts val="0"/>
              </a:spcBef>
              <a:spcAft>
                <a:spcPts val="0"/>
              </a:spcAft>
              <a:buSzPct val="100000"/>
              <a:buChar char="■"/>
            </a:pPr>
            <a:r>
              <a:rPr lang="en-US" sz="3000"/>
              <a:t>Implement system throughout hospital</a:t>
            </a:r>
            <a:endParaRPr sz="3000"/>
          </a:p>
          <a:p>
            <a:pPr marL="1371600" lvl="2" indent="-404812" algn="l" rtl="0">
              <a:spcBef>
                <a:spcPts val="0"/>
              </a:spcBef>
              <a:spcAft>
                <a:spcPts val="0"/>
              </a:spcAft>
              <a:buSzPct val="100000"/>
              <a:buChar char="■"/>
            </a:pPr>
            <a:r>
              <a:rPr lang="en-US" sz="3000"/>
              <a:t>Replacing all color-coding system at Claremore</a:t>
            </a:r>
            <a:endParaRPr sz="3000"/>
          </a:p>
          <a:p>
            <a:pPr marL="0" lvl="0" indent="0" algn="l" rtl="0">
              <a:spcBef>
                <a:spcPts val="0"/>
              </a:spcBef>
              <a:spcAft>
                <a:spcPts val="0"/>
              </a:spcAft>
              <a:buNone/>
            </a:pPr>
            <a:endParaRPr sz="2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solidFill>
                  <a:srgbClr val="0E203A"/>
                </a:solidFill>
              </a:rPr>
              <a:t>Business Plan Cont</a:t>
            </a:r>
            <a:endParaRPr>
              <a:solidFill>
                <a:srgbClr val="0E203A"/>
              </a:solidFill>
            </a:endParaRPr>
          </a:p>
        </p:txBody>
      </p:sp>
      <p:sp>
        <p:nvSpPr>
          <p:cNvPr id="329" name="Google Shape;329;p51"/>
          <p:cNvSpPr txBox="1">
            <a:spLocks noGrp="1"/>
          </p:cNvSpPr>
          <p:nvPr>
            <p:ph type="body" idx="1"/>
          </p:nvPr>
        </p:nvSpPr>
        <p:spPr>
          <a:xfrm>
            <a:off x="457200" y="1600200"/>
            <a:ext cx="8229600" cy="4149900"/>
          </a:xfrm>
          <a:prstGeom prst="rect">
            <a:avLst/>
          </a:prstGeom>
          <a:noFill/>
          <a:ln>
            <a:noFill/>
          </a:ln>
        </p:spPr>
        <p:txBody>
          <a:bodyPr spcFirstLastPara="1" wrap="square" lIns="91425" tIns="45700" rIns="91425" bIns="45700" anchor="t" anchorCtr="0">
            <a:normAutofit/>
          </a:bodyPr>
          <a:lstStyle/>
          <a:p>
            <a:pPr marL="457200" lvl="0" indent="-330200" algn="l" rtl="0">
              <a:spcBef>
                <a:spcPts val="0"/>
              </a:spcBef>
              <a:spcAft>
                <a:spcPts val="0"/>
              </a:spcAft>
              <a:buClr>
                <a:schemeClr val="dk1"/>
              </a:buClr>
              <a:buSzPts val="1600"/>
              <a:buChar char="●"/>
            </a:pPr>
            <a:r>
              <a:rPr lang="en-US" sz="3000">
                <a:solidFill>
                  <a:schemeClr val="dk1"/>
                </a:solidFill>
              </a:rPr>
              <a:t>Market Analysis</a:t>
            </a:r>
            <a:endParaRPr sz="3000">
              <a:solidFill>
                <a:schemeClr val="dk1"/>
              </a:solidFill>
            </a:endParaRPr>
          </a:p>
          <a:p>
            <a:pPr marL="914400" lvl="1" indent="-419100" algn="l" rtl="0">
              <a:spcBef>
                <a:spcPts val="0"/>
              </a:spcBef>
              <a:spcAft>
                <a:spcPts val="0"/>
              </a:spcAft>
              <a:buClr>
                <a:schemeClr val="dk1"/>
              </a:buClr>
              <a:buSzPts val="3000"/>
              <a:buChar char="○"/>
            </a:pPr>
            <a:r>
              <a:rPr lang="en-US" sz="3000">
                <a:solidFill>
                  <a:schemeClr val="dk1"/>
                </a:solidFill>
              </a:rPr>
              <a:t>12 states advocate using new system</a:t>
            </a:r>
            <a:endParaRPr sz="3000">
              <a:solidFill>
                <a:schemeClr val="dk1"/>
              </a:solidFill>
            </a:endParaRPr>
          </a:p>
          <a:p>
            <a:pPr marL="1371600" lvl="2" indent="-419100" algn="l" rtl="0">
              <a:spcBef>
                <a:spcPts val="0"/>
              </a:spcBef>
              <a:spcAft>
                <a:spcPts val="0"/>
              </a:spcAft>
              <a:buClr>
                <a:schemeClr val="dk1"/>
              </a:buClr>
              <a:buSzPts val="3000"/>
              <a:buChar char="■"/>
            </a:pPr>
            <a:r>
              <a:rPr lang="en-US" sz="3000">
                <a:solidFill>
                  <a:schemeClr val="dk1"/>
                </a:solidFill>
              </a:rPr>
              <a:t>Small % in US use plain language alerts</a:t>
            </a:r>
            <a:endParaRPr sz="3000">
              <a:solidFill>
                <a:schemeClr val="dk1"/>
              </a:solidFill>
            </a:endParaRPr>
          </a:p>
          <a:p>
            <a:pPr marL="914400" lvl="1" indent="-419100" algn="l" rtl="0">
              <a:spcBef>
                <a:spcPts val="0"/>
              </a:spcBef>
              <a:spcAft>
                <a:spcPts val="0"/>
              </a:spcAft>
              <a:buClr>
                <a:schemeClr val="dk1"/>
              </a:buClr>
              <a:buSzPts val="3000"/>
              <a:buChar char="○"/>
            </a:pPr>
            <a:r>
              <a:rPr lang="en-US" sz="3000">
                <a:solidFill>
                  <a:schemeClr val="dk1"/>
                </a:solidFill>
              </a:rPr>
              <a:t>Competition</a:t>
            </a:r>
            <a:endParaRPr sz="3000">
              <a:solidFill>
                <a:schemeClr val="dk1"/>
              </a:solidFill>
            </a:endParaRPr>
          </a:p>
          <a:p>
            <a:pPr marL="1371600" lvl="2" indent="-419100" algn="l" rtl="0">
              <a:spcBef>
                <a:spcPts val="0"/>
              </a:spcBef>
              <a:spcAft>
                <a:spcPts val="0"/>
              </a:spcAft>
              <a:buClr>
                <a:schemeClr val="dk1"/>
              </a:buClr>
              <a:buSzPts val="3000"/>
              <a:buChar char="■"/>
            </a:pPr>
            <a:r>
              <a:rPr lang="en-US" sz="3000">
                <a:solidFill>
                  <a:schemeClr val="dk1"/>
                </a:solidFill>
              </a:rPr>
              <a:t>Oklahoma hospitals use color-code system</a:t>
            </a:r>
            <a:endParaRPr sz="3000">
              <a:solidFill>
                <a:schemeClr val="dk1"/>
              </a:solidFill>
            </a:endParaRPr>
          </a:p>
          <a:p>
            <a:pPr marL="1371600" lvl="2" indent="-419100" algn="l" rtl="0">
              <a:spcBef>
                <a:spcPts val="0"/>
              </a:spcBef>
              <a:spcAft>
                <a:spcPts val="0"/>
              </a:spcAft>
              <a:buClr>
                <a:schemeClr val="dk1"/>
              </a:buClr>
              <a:buSzPts val="3000"/>
              <a:buChar char="■"/>
            </a:pPr>
            <a:r>
              <a:rPr lang="en-US" sz="3000">
                <a:solidFill>
                  <a:schemeClr val="dk1"/>
                </a:solidFill>
              </a:rPr>
              <a:t>Claremore Indian Hospital</a:t>
            </a:r>
            <a:endParaRPr sz="3000">
              <a:solidFill>
                <a:schemeClr val="dk1"/>
              </a:solidFill>
            </a:endParaRPr>
          </a:p>
          <a:p>
            <a:pPr marL="1828800" lvl="3" indent="-419100" algn="l" rtl="0">
              <a:spcBef>
                <a:spcPts val="0"/>
              </a:spcBef>
              <a:spcAft>
                <a:spcPts val="0"/>
              </a:spcAft>
              <a:buClr>
                <a:schemeClr val="dk1"/>
              </a:buClr>
              <a:buSzPts val="3000"/>
              <a:buChar char="●"/>
            </a:pPr>
            <a:r>
              <a:rPr lang="en-US" sz="3000">
                <a:solidFill>
                  <a:schemeClr val="dk1"/>
                </a:solidFill>
              </a:rPr>
              <a:t>Will be 1st in OK to use new system</a:t>
            </a:r>
            <a:endParaRPr sz="3000">
              <a:solidFill>
                <a:schemeClr val="dk1"/>
              </a:solidFill>
            </a:endParaRPr>
          </a:p>
          <a:p>
            <a:pPr marL="0" lvl="0" indent="0" algn="l" rtl="0">
              <a:spcBef>
                <a:spcPts val="0"/>
              </a:spcBef>
              <a:spcAft>
                <a:spcPts val="0"/>
              </a:spcAft>
              <a:buNone/>
            </a:pPr>
            <a:endParaRPr sz="2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Business Plan Cont.</a:t>
            </a:r>
            <a:endParaRPr/>
          </a:p>
        </p:txBody>
      </p:sp>
      <p:sp>
        <p:nvSpPr>
          <p:cNvPr id="335" name="Google Shape;335;p52"/>
          <p:cNvSpPr txBox="1">
            <a:spLocks noGrp="1"/>
          </p:cNvSpPr>
          <p:nvPr>
            <p:ph type="body" idx="1"/>
          </p:nvPr>
        </p:nvSpPr>
        <p:spPr>
          <a:xfrm>
            <a:off x="457200" y="1600200"/>
            <a:ext cx="8229600" cy="4149900"/>
          </a:xfrm>
          <a:prstGeom prst="rect">
            <a:avLst/>
          </a:prstGeom>
          <a:noFill/>
          <a:ln>
            <a:noFill/>
          </a:ln>
        </p:spPr>
        <p:txBody>
          <a:bodyPr spcFirstLastPara="1" wrap="square" lIns="91425" tIns="45700" rIns="91425" bIns="45700" anchor="t" anchorCtr="0">
            <a:normAutofit fontScale="70000" lnSpcReduction="20000"/>
          </a:bodyPr>
          <a:lstStyle/>
          <a:p>
            <a:pPr marL="457200" lvl="0" indent="-299720" algn="l" rtl="0">
              <a:spcBef>
                <a:spcPts val="0"/>
              </a:spcBef>
              <a:spcAft>
                <a:spcPts val="0"/>
              </a:spcAft>
              <a:buSzPct val="53333"/>
              <a:buChar char="●"/>
            </a:pPr>
            <a:r>
              <a:rPr lang="en-US" sz="3000"/>
              <a:t>Operational Plan</a:t>
            </a:r>
            <a:endParaRPr sz="3000"/>
          </a:p>
          <a:p>
            <a:pPr marL="914400" lvl="1" indent="-361950" algn="l" rtl="0">
              <a:spcBef>
                <a:spcPts val="0"/>
              </a:spcBef>
              <a:spcAft>
                <a:spcPts val="0"/>
              </a:spcAft>
              <a:buSzPct val="100000"/>
              <a:buChar char="○"/>
            </a:pPr>
            <a:r>
              <a:rPr lang="en-US" sz="3000"/>
              <a:t>Structure</a:t>
            </a:r>
            <a:endParaRPr sz="3000"/>
          </a:p>
          <a:p>
            <a:pPr marL="1371600" lvl="2" indent="-361950" algn="l" rtl="0">
              <a:spcBef>
                <a:spcPts val="0"/>
              </a:spcBef>
              <a:spcAft>
                <a:spcPts val="0"/>
              </a:spcAft>
              <a:buSzPct val="100000"/>
              <a:buChar char="■"/>
            </a:pPr>
            <a:r>
              <a:rPr lang="en-US" sz="3000"/>
              <a:t>Claremore Indian Hosp</a:t>
            </a:r>
            <a:endParaRPr sz="3000"/>
          </a:p>
          <a:p>
            <a:pPr marL="1828800" lvl="3" indent="-361950" algn="l" rtl="0">
              <a:spcBef>
                <a:spcPts val="0"/>
              </a:spcBef>
              <a:spcAft>
                <a:spcPts val="0"/>
              </a:spcAft>
              <a:buSzPct val="100000"/>
              <a:buChar char="●"/>
            </a:pPr>
            <a:r>
              <a:rPr lang="en-US" sz="3000"/>
              <a:t>No structural changes</a:t>
            </a:r>
            <a:endParaRPr sz="3000"/>
          </a:p>
          <a:p>
            <a:pPr marL="914400" lvl="1" indent="-361950" algn="l" rtl="0">
              <a:spcBef>
                <a:spcPts val="0"/>
              </a:spcBef>
              <a:spcAft>
                <a:spcPts val="0"/>
              </a:spcAft>
              <a:buSzPct val="100000"/>
              <a:buChar char="○"/>
            </a:pPr>
            <a:r>
              <a:rPr lang="en-US" sz="3000"/>
              <a:t>Human Resources</a:t>
            </a:r>
            <a:endParaRPr sz="3000"/>
          </a:p>
          <a:p>
            <a:pPr marL="1371600" lvl="2" indent="-361950" algn="l" rtl="0">
              <a:spcBef>
                <a:spcPts val="0"/>
              </a:spcBef>
              <a:spcAft>
                <a:spcPts val="0"/>
              </a:spcAft>
              <a:buSzPct val="100000"/>
              <a:buChar char="■"/>
            </a:pPr>
            <a:r>
              <a:rPr lang="en-US" sz="3000"/>
              <a:t>New-hire orientation</a:t>
            </a:r>
            <a:endParaRPr sz="3000"/>
          </a:p>
          <a:p>
            <a:pPr marL="1371600" lvl="2" indent="-361950" algn="l" rtl="0">
              <a:spcBef>
                <a:spcPts val="0"/>
              </a:spcBef>
              <a:spcAft>
                <a:spcPts val="0"/>
              </a:spcAft>
              <a:buSzPct val="100000"/>
              <a:buChar char="■"/>
            </a:pPr>
            <a:r>
              <a:rPr lang="en-US" sz="3000"/>
              <a:t>Future hiring needs</a:t>
            </a:r>
            <a:endParaRPr sz="3000"/>
          </a:p>
          <a:p>
            <a:pPr marL="457200" lvl="0" indent="-361950" algn="l" rtl="0">
              <a:spcBef>
                <a:spcPts val="0"/>
              </a:spcBef>
              <a:spcAft>
                <a:spcPts val="0"/>
              </a:spcAft>
              <a:buSzPct val="100000"/>
              <a:buChar char="●"/>
            </a:pPr>
            <a:r>
              <a:rPr lang="en-US" sz="3000"/>
              <a:t>Budget</a:t>
            </a:r>
            <a:endParaRPr sz="3000"/>
          </a:p>
          <a:p>
            <a:pPr marL="914400" lvl="1" indent="-361950" algn="l" rtl="0">
              <a:spcBef>
                <a:spcPts val="0"/>
              </a:spcBef>
              <a:spcAft>
                <a:spcPts val="0"/>
              </a:spcAft>
              <a:buSzPct val="100000"/>
              <a:buChar char="○"/>
            </a:pPr>
            <a:r>
              <a:rPr lang="en-US" sz="3000"/>
              <a:t>Educational costs</a:t>
            </a:r>
            <a:endParaRPr sz="3000"/>
          </a:p>
          <a:p>
            <a:pPr marL="1371600" lvl="2" indent="-361950" algn="l" rtl="0">
              <a:spcBef>
                <a:spcPts val="0"/>
              </a:spcBef>
              <a:spcAft>
                <a:spcPts val="0"/>
              </a:spcAft>
              <a:buSzPct val="100000"/>
              <a:buChar char="■"/>
            </a:pPr>
            <a:r>
              <a:rPr lang="en-US" sz="3000"/>
              <a:t>Interviews and questionnaires</a:t>
            </a:r>
            <a:endParaRPr sz="3000"/>
          </a:p>
          <a:p>
            <a:pPr marL="1371600" lvl="2" indent="-361950" algn="l" rtl="0">
              <a:spcBef>
                <a:spcPts val="0"/>
              </a:spcBef>
              <a:spcAft>
                <a:spcPts val="0"/>
              </a:spcAft>
              <a:buSzPct val="100000"/>
              <a:buChar char="■"/>
            </a:pPr>
            <a:r>
              <a:rPr lang="en-US" sz="3000"/>
              <a:t>Supplies and materials</a:t>
            </a:r>
            <a:endParaRPr sz="3000"/>
          </a:p>
          <a:p>
            <a:pPr marL="1371600" lvl="2" indent="-361950" algn="l" rtl="0">
              <a:spcBef>
                <a:spcPts val="0"/>
              </a:spcBef>
              <a:spcAft>
                <a:spcPts val="0"/>
              </a:spcAft>
              <a:buSzPct val="100000"/>
              <a:buChar char="■"/>
            </a:pPr>
            <a:r>
              <a:rPr lang="en-US" sz="3000"/>
              <a:t>Nursing, respiratory, and other multidisciplinary members</a:t>
            </a:r>
            <a:endParaRPr sz="3000"/>
          </a:p>
          <a:p>
            <a:pPr marL="914400" lvl="1" indent="-361950" algn="l" rtl="0">
              <a:spcBef>
                <a:spcPts val="0"/>
              </a:spcBef>
              <a:spcAft>
                <a:spcPts val="0"/>
              </a:spcAft>
              <a:buSzPct val="100000"/>
              <a:buChar char="○"/>
            </a:pPr>
            <a:r>
              <a:rPr lang="en-US" sz="3000"/>
              <a:t>Training costs</a:t>
            </a:r>
            <a:endParaRPr sz="3000"/>
          </a:p>
          <a:p>
            <a:pPr marL="1371600" lvl="2" indent="-361950" algn="l" rtl="0">
              <a:spcBef>
                <a:spcPts val="0"/>
              </a:spcBef>
              <a:spcAft>
                <a:spcPts val="0"/>
              </a:spcAft>
              <a:buSzPct val="100000"/>
              <a:buChar char="■"/>
            </a:pPr>
            <a:r>
              <a:rPr lang="en-US" sz="3000"/>
              <a:t>Time</a:t>
            </a:r>
            <a:endParaRPr sz="3000"/>
          </a:p>
          <a:p>
            <a:pPr marL="1371600" lvl="2" indent="-361950" algn="l" rtl="0">
              <a:spcBef>
                <a:spcPts val="0"/>
              </a:spcBef>
              <a:spcAft>
                <a:spcPts val="0"/>
              </a:spcAft>
              <a:buSzPct val="100000"/>
              <a:buChar char="■"/>
            </a:pPr>
            <a:r>
              <a:rPr lang="en-US" sz="3000"/>
              <a:t>Resources</a:t>
            </a:r>
            <a:endParaRPr sz="2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Conclusion</a:t>
            </a:r>
            <a:endParaRPr/>
          </a:p>
        </p:txBody>
      </p:sp>
      <p:sp>
        <p:nvSpPr>
          <p:cNvPr id="341" name="Google Shape;341;p53"/>
          <p:cNvSpPr txBox="1">
            <a:spLocks noGrp="1"/>
          </p:cNvSpPr>
          <p:nvPr>
            <p:ph type="body" idx="1"/>
          </p:nvPr>
        </p:nvSpPr>
        <p:spPr>
          <a:xfrm>
            <a:off x="457200" y="1600201"/>
            <a:ext cx="8229600" cy="3490546"/>
          </a:xfrm>
          <a:prstGeom prst="rect">
            <a:avLst/>
          </a:prstGeom>
          <a:noFill/>
          <a:ln>
            <a:noFill/>
          </a:ln>
        </p:spPr>
        <p:txBody>
          <a:bodyPr spcFirstLastPara="1" wrap="square" lIns="91425" tIns="45700" rIns="91425" bIns="45700" anchor="t" anchorCtr="0">
            <a:normAutofit lnSpcReduction="20000"/>
          </a:bodyPr>
          <a:lstStyle/>
          <a:p>
            <a:pPr marL="457200" lvl="0" indent="-342900" algn="l" rtl="0">
              <a:spcBef>
                <a:spcPts val="0"/>
              </a:spcBef>
              <a:spcAft>
                <a:spcPts val="0"/>
              </a:spcAft>
              <a:buSzPts val="1800"/>
              <a:buChar char="●"/>
            </a:pPr>
            <a:r>
              <a:rPr lang="en-US"/>
              <a:t>UMary Student Team</a:t>
            </a:r>
            <a:endParaRPr/>
          </a:p>
          <a:p>
            <a:pPr marL="914400" lvl="1" indent="-342900" algn="l" rtl="0">
              <a:spcBef>
                <a:spcPts val="0"/>
              </a:spcBef>
              <a:spcAft>
                <a:spcPts val="0"/>
              </a:spcAft>
              <a:buSzPts val="1800"/>
              <a:buChar char="○"/>
            </a:pPr>
            <a:r>
              <a:rPr lang="en-US"/>
              <a:t>Identifying gaps</a:t>
            </a:r>
            <a:endParaRPr/>
          </a:p>
          <a:p>
            <a:pPr marL="914400" lvl="1" indent="-342900" algn="l" rtl="0">
              <a:spcBef>
                <a:spcPts val="0"/>
              </a:spcBef>
              <a:spcAft>
                <a:spcPts val="0"/>
              </a:spcAft>
              <a:buSzPts val="1800"/>
              <a:buChar char="○"/>
            </a:pPr>
            <a:r>
              <a:rPr lang="en-US"/>
              <a:t>Providing recommendations</a:t>
            </a:r>
            <a:endParaRPr/>
          </a:p>
          <a:p>
            <a:pPr marL="914400" lvl="1" indent="-342900" algn="l" rtl="0">
              <a:spcBef>
                <a:spcPts val="0"/>
              </a:spcBef>
              <a:spcAft>
                <a:spcPts val="0"/>
              </a:spcAft>
              <a:buSzPts val="1800"/>
              <a:buChar char="○"/>
            </a:pPr>
            <a:r>
              <a:rPr lang="en-US"/>
              <a:t>Having an implementation plan</a:t>
            </a:r>
            <a:endParaRPr/>
          </a:p>
          <a:p>
            <a:pPr marL="914400" lvl="1" indent="-342900" algn="l" rtl="0">
              <a:spcBef>
                <a:spcPts val="0"/>
              </a:spcBef>
              <a:spcAft>
                <a:spcPts val="0"/>
              </a:spcAft>
              <a:buSzPts val="1800"/>
              <a:buChar char="○"/>
            </a:pPr>
            <a:r>
              <a:rPr lang="en-US"/>
              <a:t>Executing drills</a:t>
            </a:r>
            <a:endParaRPr/>
          </a:p>
          <a:p>
            <a:pPr marL="457200" lvl="0" indent="-342900" algn="l" rtl="0">
              <a:spcBef>
                <a:spcPts val="0"/>
              </a:spcBef>
              <a:spcAft>
                <a:spcPts val="0"/>
              </a:spcAft>
              <a:buSzPts val="1800"/>
              <a:buChar char="●"/>
            </a:pPr>
            <a:r>
              <a:rPr lang="en-US"/>
              <a:t>Positive results</a:t>
            </a:r>
            <a:endParaRPr/>
          </a:p>
          <a:p>
            <a:pPr marL="914400" lvl="1" indent="-342900" algn="l" rtl="0">
              <a:spcBef>
                <a:spcPts val="0"/>
              </a:spcBef>
              <a:spcAft>
                <a:spcPts val="0"/>
              </a:spcAft>
              <a:buSzPts val="1800"/>
              <a:buChar char="○"/>
            </a:pPr>
            <a:r>
              <a:rPr lang="en-US"/>
              <a:t>Reduce response times</a:t>
            </a:r>
            <a:endParaRPr/>
          </a:p>
          <a:p>
            <a:pPr marL="914400" lvl="1" indent="-342900" algn="l" rtl="0">
              <a:spcBef>
                <a:spcPts val="0"/>
              </a:spcBef>
              <a:spcAft>
                <a:spcPts val="0"/>
              </a:spcAft>
              <a:buSzPts val="1800"/>
              <a:buChar char="○"/>
            </a:pPr>
            <a:r>
              <a:rPr lang="en-US"/>
              <a:t>Less confusion</a:t>
            </a:r>
            <a:endParaRPr/>
          </a:p>
          <a:p>
            <a:pPr marL="914400" lvl="1" indent="-342900" algn="l" rtl="0">
              <a:spcBef>
                <a:spcPts val="0"/>
              </a:spcBef>
              <a:spcAft>
                <a:spcPts val="0"/>
              </a:spcAft>
              <a:buSzPts val="1800"/>
              <a:buChar char="○"/>
            </a:pPr>
            <a:r>
              <a:rPr lang="en-US"/>
              <a:t>Roles and Responsibilities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References </a:t>
            </a:r>
            <a:endParaRPr/>
          </a:p>
        </p:txBody>
      </p:sp>
      <p:sp>
        <p:nvSpPr>
          <p:cNvPr id="347" name="Google Shape;347;p54"/>
          <p:cNvSpPr txBox="1">
            <a:spLocks noGrp="1"/>
          </p:cNvSpPr>
          <p:nvPr>
            <p:ph type="body" idx="1"/>
          </p:nvPr>
        </p:nvSpPr>
        <p:spPr>
          <a:xfrm>
            <a:off x="374925" y="1417650"/>
            <a:ext cx="8654400" cy="5065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200000"/>
              </a:lnSpc>
              <a:spcBef>
                <a:spcPts val="0"/>
              </a:spcBef>
              <a:spcAft>
                <a:spcPts val="0"/>
              </a:spcAft>
              <a:buClr>
                <a:schemeClr val="dk1"/>
              </a:buClr>
              <a:buSzPct val="91666"/>
              <a:buFont typeface="Arial"/>
              <a:buNone/>
            </a:pPr>
            <a:r>
              <a:rPr lang="en-US" sz="1200"/>
              <a:t>Carleton, R. (2016). Into the unknown: A review and synthesis of contemporary models </a:t>
            </a:r>
            <a:endParaRPr sz="1200"/>
          </a:p>
          <a:p>
            <a:pPr marL="0" lvl="0" indent="457200" algn="l" rtl="0">
              <a:lnSpc>
                <a:spcPct val="200000"/>
              </a:lnSpc>
              <a:spcBef>
                <a:spcPts val="0"/>
              </a:spcBef>
              <a:spcAft>
                <a:spcPts val="0"/>
              </a:spcAft>
              <a:buClr>
                <a:schemeClr val="dk1"/>
              </a:buClr>
              <a:buSzPct val="91666"/>
              <a:buFont typeface="Arial"/>
              <a:buNone/>
            </a:pPr>
            <a:r>
              <a:rPr lang="en-US" sz="1200"/>
              <a:t>involving uncertainty. </a:t>
            </a:r>
            <a:r>
              <a:rPr lang="en-US" sz="1200" i="1"/>
              <a:t>Journal of Anxiety Disorders</a:t>
            </a:r>
            <a:r>
              <a:rPr lang="en-US" sz="1200"/>
              <a:t>, </a:t>
            </a:r>
            <a:r>
              <a:rPr lang="en-US" sz="1200" i="1"/>
              <a:t>39</a:t>
            </a:r>
            <a:r>
              <a:rPr lang="en-US" sz="1200"/>
              <a:t>, 30–43.</a:t>
            </a:r>
            <a:r>
              <a:rPr lang="en-US" sz="1200" u="sng">
                <a:hlinkClick r:id="rId3"/>
              </a:rPr>
              <a:t> </a:t>
            </a:r>
            <a:endParaRPr sz="1200" u="sng"/>
          </a:p>
          <a:p>
            <a:pPr marL="0" lvl="0" indent="457200" algn="l" rtl="0">
              <a:lnSpc>
                <a:spcPct val="200000"/>
              </a:lnSpc>
              <a:spcBef>
                <a:spcPts val="0"/>
              </a:spcBef>
              <a:spcAft>
                <a:spcPts val="0"/>
              </a:spcAft>
              <a:buClr>
                <a:schemeClr val="dk1"/>
              </a:buClr>
              <a:buSzPct val="91666"/>
              <a:buNone/>
            </a:pPr>
            <a:r>
              <a:rPr lang="en-US" sz="1200" u="sng">
                <a:hlinkClick r:id="rId3"/>
              </a:rPr>
              <a:t>https://doi.org/10.1016/j.janxdis.2016.02.007</a:t>
            </a:r>
            <a:endParaRPr sz="1200" u="sng"/>
          </a:p>
          <a:p>
            <a:pPr marL="0" lvl="0" indent="0" algn="l" rtl="0">
              <a:lnSpc>
                <a:spcPct val="200000"/>
              </a:lnSpc>
              <a:spcBef>
                <a:spcPts val="0"/>
              </a:spcBef>
              <a:spcAft>
                <a:spcPts val="0"/>
              </a:spcAft>
              <a:buClr>
                <a:schemeClr val="dk1"/>
              </a:buClr>
              <a:buSzPct val="91666"/>
              <a:buFont typeface="Arial"/>
              <a:buNone/>
            </a:pPr>
            <a:r>
              <a:rPr lang="en-US" sz="1200"/>
              <a:t>Dauksewicz, B. W. (2018). Hospitals should replace emergency codes with pain language. </a:t>
            </a:r>
            <a:endParaRPr sz="1200"/>
          </a:p>
          <a:p>
            <a:pPr marL="457200" lvl="0" indent="0" algn="l" rtl="0">
              <a:lnSpc>
                <a:spcPct val="200000"/>
              </a:lnSpc>
              <a:spcBef>
                <a:spcPts val="0"/>
              </a:spcBef>
              <a:spcAft>
                <a:spcPts val="0"/>
              </a:spcAft>
              <a:buClr>
                <a:schemeClr val="dk1"/>
              </a:buClr>
              <a:buSzPct val="91666"/>
              <a:buFont typeface="Arial"/>
              <a:buNone/>
            </a:pPr>
            <a:r>
              <a:rPr lang="en-US" sz="1200" i="1"/>
              <a:t>Journal of Healthcare Risk Management</a:t>
            </a:r>
            <a:r>
              <a:rPr lang="en-US" sz="1200"/>
              <a:t>, </a:t>
            </a:r>
            <a:r>
              <a:rPr lang="en-US" sz="1200" i="1"/>
              <a:t>38</a:t>
            </a:r>
            <a:r>
              <a:rPr lang="en-US" sz="1200"/>
              <a:t>(3), 32–41.</a:t>
            </a:r>
            <a:r>
              <a:rPr lang="en-US" sz="1200" u="sng">
                <a:hlinkClick r:id="rId4"/>
              </a:rPr>
              <a:t> https://doi.org/10.1002/jhrm.21346</a:t>
            </a:r>
            <a:endParaRPr sz="1200" u="sng"/>
          </a:p>
          <a:p>
            <a:pPr marL="0" lvl="0" indent="0" algn="l" rtl="0">
              <a:lnSpc>
                <a:spcPct val="200000"/>
              </a:lnSpc>
              <a:spcBef>
                <a:spcPts val="0"/>
              </a:spcBef>
              <a:spcAft>
                <a:spcPts val="0"/>
              </a:spcAft>
              <a:buClr>
                <a:schemeClr val="dk1"/>
              </a:buClr>
              <a:buSzPct val="91666"/>
              <a:buFont typeface="Arial"/>
              <a:buNone/>
            </a:pPr>
            <a:r>
              <a:rPr lang="en-US" sz="1200"/>
              <a:t>Harris, C., Zerylnick, J., McCarthy, K., Fease, C., &amp; Taylor, M. (2022). Breaking the code: </a:t>
            </a:r>
            <a:endParaRPr sz="1200"/>
          </a:p>
          <a:p>
            <a:pPr marL="0" lvl="0" indent="457200" algn="l" rtl="0">
              <a:lnSpc>
                <a:spcPct val="200000"/>
              </a:lnSpc>
              <a:spcBef>
                <a:spcPts val="0"/>
              </a:spcBef>
              <a:spcAft>
                <a:spcPts val="0"/>
              </a:spcAft>
              <a:buClr>
                <a:schemeClr val="dk1"/>
              </a:buClr>
              <a:buSzPct val="91666"/>
              <a:buFont typeface="Arial"/>
              <a:buNone/>
            </a:pPr>
            <a:r>
              <a:rPr lang="en-US" sz="1200"/>
              <a:t>Considerations for effectively disseminating mass notifications in healthcare settings. </a:t>
            </a:r>
            <a:endParaRPr sz="1200"/>
          </a:p>
          <a:p>
            <a:pPr marL="457200" lvl="0" indent="0" algn="l" rtl="0">
              <a:lnSpc>
                <a:spcPct val="200000"/>
              </a:lnSpc>
              <a:spcBef>
                <a:spcPts val="0"/>
              </a:spcBef>
              <a:spcAft>
                <a:spcPts val="0"/>
              </a:spcAft>
              <a:buClr>
                <a:schemeClr val="dk1"/>
              </a:buClr>
              <a:buSzPct val="91666"/>
              <a:buFont typeface="Arial"/>
              <a:buNone/>
            </a:pPr>
            <a:r>
              <a:rPr lang="en-US" sz="1200" i="1"/>
              <a:t>International Journal of Environmental Research and Public Health</a:t>
            </a:r>
            <a:r>
              <a:rPr lang="en-US" sz="1200"/>
              <a:t>, </a:t>
            </a:r>
            <a:r>
              <a:rPr lang="en-US" sz="1200" i="1"/>
              <a:t>19</a:t>
            </a:r>
            <a:r>
              <a:rPr lang="en-US" sz="1200"/>
              <a:t>(18).</a:t>
            </a:r>
            <a:r>
              <a:rPr lang="en-US" sz="1200" u="sng">
                <a:hlinkClick r:id="rId5"/>
              </a:rPr>
              <a:t> https://doi.org/10.3390/ijerph191811802</a:t>
            </a:r>
            <a:endParaRPr sz="1200" u="sng"/>
          </a:p>
          <a:p>
            <a:pPr marL="0" lvl="0" indent="0" algn="l" rtl="0">
              <a:spcBef>
                <a:spcPts val="360"/>
              </a:spcBef>
              <a:spcAft>
                <a:spcPts val="0"/>
              </a:spcAft>
              <a:buClr>
                <a:schemeClr val="dk1"/>
              </a:buClr>
              <a:buSzPct val="91666"/>
              <a:buNone/>
            </a:pPr>
            <a:r>
              <a:rPr lang="en-US" sz="1200"/>
              <a:t>Joint Commission, 2022</a:t>
            </a:r>
            <a:endParaRPr sz="1200"/>
          </a:p>
          <a:p>
            <a:pPr marL="0" lvl="0" indent="0" algn="l" rtl="0">
              <a:spcBef>
                <a:spcPts val="360"/>
              </a:spcBef>
              <a:spcAft>
                <a:spcPts val="0"/>
              </a:spcAft>
              <a:buClr>
                <a:schemeClr val="dk1"/>
              </a:buClr>
              <a:buSzPct val="91666"/>
              <a:buNone/>
            </a:pPr>
            <a:endParaRPr sz="1200"/>
          </a:p>
          <a:p>
            <a:pPr marL="0" lvl="0" indent="0" algn="l" rtl="0">
              <a:spcBef>
                <a:spcPts val="360"/>
              </a:spcBef>
              <a:spcAft>
                <a:spcPts val="0"/>
              </a:spcAft>
              <a:buClr>
                <a:schemeClr val="dk1"/>
              </a:buClr>
              <a:buSzPct val="95652"/>
              <a:buNone/>
            </a:pPr>
            <a:r>
              <a:rPr lang="en-US" sz="1150" i="1">
                <a:latin typeface="Arial"/>
                <a:ea typeface="Arial"/>
                <a:cs typeface="Arial"/>
                <a:sym typeface="Arial"/>
              </a:rPr>
              <a:t>Plan-do-study-act (pdsa) directions and examples</a:t>
            </a:r>
            <a:r>
              <a:rPr lang="en-US" sz="1150">
                <a:latin typeface="Arial"/>
                <a:ea typeface="Arial"/>
                <a:cs typeface="Arial"/>
                <a:sym typeface="Arial"/>
              </a:rPr>
              <a:t>. (2020). Agency for healthcare research and quality </a:t>
            </a:r>
            <a:endParaRPr sz="1150">
              <a:latin typeface="Arial"/>
              <a:ea typeface="Arial"/>
              <a:cs typeface="Arial"/>
              <a:sym typeface="Arial"/>
            </a:endParaRPr>
          </a:p>
          <a:p>
            <a:pPr marL="0" lvl="0" indent="0" algn="l" rtl="0">
              <a:spcBef>
                <a:spcPts val="360"/>
              </a:spcBef>
              <a:spcAft>
                <a:spcPts val="0"/>
              </a:spcAft>
              <a:buClr>
                <a:schemeClr val="dk1"/>
              </a:buClr>
              <a:buSzPct val="95652"/>
              <a:buNone/>
            </a:pPr>
            <a:endParaRPr sz="1150">
              <a:latin typeface="Arial"/>
              <a:ea typeface="Arial"/>
              <a:cs typeface="Arial"/>
              <a:sym typeface="Arial"/>
            </a:endParaRPr>
          </a:p>
          <a:p>
            <a:pPr marL="0" lvl="0" indent="457200" algn="l" rtl="0">
              <a:spcBef>
                <a:spcPts val="360"/>
              </a:spcBef>
              <a:spcAft>
                <a:spcPts val="0"/>
              </a:spcAft>
              <a:buClr>
                <a:schemeClr val="dk1"/>
              </a:buClr>
              <a:buSzPct val="95652"/>
              <a:buNone/>
            </a:pPr>
            <a:r>
              <a:rPr lang="en-US" sz="1150">
                <a:latin typeface="Arial"/>
                <a:ea typeface="Arial"/>
                <a:cs typeface="Arial"/>
                <a:sym typeface="Arial"/>
              </a:rPr>
              <a:t>https://www.ahrq.gov/health-literacy/improve/precautions/tool2b.html</a:t>
            </a:r>
            <a:endParaRPr sz="1150"/>
          </a:p>
          <a:p>
            <a:pPr marL="0" lvl="0" indent="0" algn="l" rtl="0">
              <a:spcBef>
                <a:spcPts val="360"/>
              </a:spcBef>
              <a:spcAft>
                <a:spcPts val="0"/>
              </a:spcAft>
              <a:buClr>
                <a:schemeClr val="dk1"/>
              </a:buClr>
              <a:buSzPct val="91666"/>
              <a:buFont typeface="Arial"/>
              <a:buNone/>
            </a:pPr>
            <a:endParaRPr sz="1200"/>
          </a:p>
          <a:p>
            <a:pPr marL="0" lvl="0" indent="0" algn="l" rtl="0">
              <a:lnSpc>
                <a:spcPct val="200000"/>
              </a:lnSpc>
              <a:spcBef>
                <a:spcPts val="0"/>
              </a:spcBef>
              <a:spcAft>
                <a:spcPts val="0"/>
              </a:spcAft>
              <a:buClr>
                <a:schemeClr val="dk1"/>
              </a:buClr>
              <a:buSzPct val="91666"/>
              <a:buNone/>
            </a:pPr>
            <a:r>
              <a:rPr lang="en-US" sz="1200">
                <a:latin typeface="Times New Roman"/>
                <a:ea typeface="Times New Roman"/>
                <a:cs typeface="Times New Roman"/>
                <a:sym typeface="Times New Roman"/>
              </a:rPr>
              <a:t>Omori, H., Kuligowski, E. D., Butler, K. M., &amp; Gwynne, S. M. (2017). Human response to </a:t>
            </a:r>
            <a:endParaRPr sz="1200">
              <a:latin typeface="Times New Roman"/>
              <a:ea typeface="Times New Roman"/>
              <a:cs typeface="Times New Roman"/>
              <a:sym typeface="Times New Roman"/>
            </a:endParaRPr>
          </a:p>
          <a:p>
            <a:pPr marL="0" lvl="0" indent="457200" algn="l" rtl="0">
              <a:lnSpc>
                <a:spcPct val="200000"/>
              </a:lnSpc>
              <a:spcBef>
                <a:spcPts val="0"/>
              </a:spcBef>
              <a:spcAft>
                <a:spcPts val="0"/>
              </a:spcAft>
              <a:buClr>
                <a:schemeClr val="dk1"/>
              </a:buClr>
              <a:buSzPct val="91666"/>
              <a:buNone/>
            </a:pPr>
            <a:r>
              <a:rPr lang="en-US" sz="1200">
                <a:latin typeface="Times New Roman"/>
                <a:ea typeface="Times New Roman"/>
                <a:cs typeface="Times New Roman"/>
                <a:sym typeface="Times New Roman"/>
              </a:rPr>
              <a:t>emergency communication: A review of guidance on alerts and warning messages for </a:t>
            </a:r>
            <a:endParaRPr sz="1200">
              <a:latin typeface="Times New Roman"/>
              <a:ea typeface="Times New Roman"/>
              <a:cs typeface="Times New Roman"/>
              <a:sym typeface="Times New Roman"/>
            </a:endParaRPr>
          </a:p>
          <a:p>
            <a:pPr marL="0" lvl="0" indent="457200" algn="l" rtl="0">
              <a:lnSpc>
                <a:spcPct val="200000"/>
              </a:lnSpc>
              <a:spcBef>
                <a:spcPts val="0"/>
              </a:spcBef>
              <a:spcAft>
                <a:spcPts val="0"/>
              </a:spcAft>
              <a:buClr>
                <a:schemeClr val="dk1"/>
              </a:buClr>
              <a:buSzPct val="91666"/>
              <a:buNone/>
            </a:pPr>
            <a:r>
              <a:rPr lang="en-US" sz="1200">
                <a:latin typeface="Times New Roman"/>
                <a:ea typeface="Times New Roman"/>
                <a:cs typeface="Times New Roman"/>
                <a:sym typeface="Times New Roman"/>
              </a:rPr>
              <a:t>emergencies in buildings. </a:t>
            </a:r>
            <a:r>
              <a:rPr lang="en-US" sz="1200" i="1">
                <a:latin typeface="Times New Roman"/>
                <a:ea typeface="Times New Roman"/>
                <a:cs typeface="Times New Roman"/>
                <a:sym typeface="Times New Roman"/>
              </a:rPr>
              <a:t>Fire Technology</a:t>
            </a:r>
            <a:r>
              <a:rPr lang="en-US" sz="1200">
                <a:latin typeface="Times New Roman"/>
                <a:ea typeface="Times New Roman"/>
                <a:cs typeface="Times New Roman"/>
                <a:sym typeface="Times New Roman"/>
              </a:rPr>
              <a:t>, </a:t>
            </a:r>
            <a:r>
              <a:rPr lang="en-US" sz="1200" i="1">
                <a:latin typeface="Times New Roman"/>
                <a:ea typeface="Times New Roman"/>
                <a:cs typeface="Times New Roman"/>
                <a:sym typeface="Times New Roman"/>
              </a:rPr>
              <a:t>53</a:t>
            </a:r>
            <a:r>
              <a:rPr lang="en-US" sz="1200">
                <a:latin typeface="Times New Roman"/>
                <a:ea typeface="Times New Roman"/>
                <a:cs typeface="Times New Roman"/>
                <a:sym typeface="Times New Roman"/>
              </a:rPr>
              <a:t>, 1641–1668.</a:t>
            </a:r>
            <a:r>
              <a:rPr lang="en-US" sz="1200" u="sng">
                <a:latin typeface="Times New Roman"/>
                <a:ea typeface="Times New Roman"/>
                <a:cs typeface="Times New Roman"/>
                <a:sym typeface="Times New Roman"/>
                <a:hlinkClick r:id="rId6"/>
              </a:rPr>
              <a:t> https://doi.org/10.1007/s10694-017-0653-3</a:t>
            </a:r>
            <a:endParaRPr sz="1200" u="sng">
              <a:latin typeface="Times New Roman"/>
              <a:ea typeface="Times New Roman"/>
              <a:cs typeface="Times New Roman"/>
              <a:sym typeface="Times New Roman"/>
            </a:endParaRPr>
          </a:p>
          <a:p>
            <a:pPr marL="914400" lvl="0" indent="0" algn="l" rtl="0">
              <a:lnSpc>
                <a:spcPct val="115000"/>
              </a:lnSpc>
              <a:spcBef>
                <a:spcPts val="500"/>
              </a:spcBef>
              <a:spcAft>
                <a:spcPts val="0"/>
              </a:spcAft>
              <a:buClr>
                <a:schemeClr val="dk1"/>
              </a:buClr>
              <a:buSzPct val="84615"/>
              <a:buFont typeface="Arial"/>
              <a:buNone/>
            </a:pPr>
            <a:endParaRPr sz="1300">
              <a:solidFill>
                <a:schemeClr val="dk1"/>
              </a:solidFill>
            </a:endParaRPr>
          </a:p>
          <a:p>
            <a:pPr marL="342900" lvl="0" indent="-139700" algn="l" rtl="0">
              <a:spcBef>
                <a:spcPts val="0"/>
              </a:spcBef>
              <a:spcAft>
                <a:spcPts val="0"/>
              </a:spcAft>
              <a:buClr>
                <a:schemeClr val="lt1"/>
              </a:buClr>
              <a:buSzPct val="228571"/>
              <a:buNone/>
            </a:pP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Calibri"/>
              <a:buNone/>
            </a:pPr>
            <a:br>
              <a:rPr lang="en-US" sz="3200"/>
            </a:br>
            <a:r>
              <a:rPr lang="en-US" sz="3200"/>
              <a:t>University of Mary </a:t>
            </a:r>
            <a:br>
              <a:rPr lang="en-US" sz="3200"/>
            </a:br>
            <a:r>
              <a:rPr lang="en-US" sz="3200"/>
              <a:t>Graduate Nursing Team</a:t>
            </a:r>
            <a:br>
              <a:rPr lang="en-US" sz="3200"/>
            </a:br>
            <a:endParaRPr sz="3200"/>
          </a:p>
        </p:txBody>
      </p:sp>
      <p:pic>
        <p:nvPicPr>
          <p:cNvPr id="105" name="Google Shape;105;p19" descr="A person smiling for the camera&#10;&#10;Description automatically generated with low confidence"/>
          <p:cNvPicPr preferRelativeResize="0">
            <a:picLocks noGrp="1"/>
          </p:cNvPicPr>
          <p:nvPr>
            <p:ph type="body" idx="1"/>
          </p:nvPr>
        </p:nvPicPr>
        <p:blipFill rotWithShape="1">
          <a:blip r:embed="rId3">
            <a:alphaModFix/>
          </a:blip>
          <a:srcRect/>
          <a:stretch/>
        </p:blipFill>
        <p:spPr>
          <a:xfrm>
            <a:off x="457199" y="1496785"/>
            <a:ext cx="3026229" cy="4337958"/>
          </a:xfrm>
          <a:prstGeom prst="rect">
            <a:avLst/>
          </a:prstGeom>
          <a:noFill/>
          <a:ln>
            <a:noFill/>
          </a:ln>
        </p:spPr>
      </p:pic>
      <p:sp>
        <p:nvSpPr>
          <p:cNvPr id="106" name="Google Shape;106;p19"/>
          <p:cNvSpPr txBox="1"/>
          <p:nvPr/>
        </p:nvSpPr>
        <p:spPr>
          <a:xfrm>
            <a:off x="4158343" y="1926771"/>
            <a:ext cx="4659000" cy="3755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lt1"/>
                </a:solidFill>
                <a:latin typeface="Calibri"/>
                <a:ea typeface="Calibri"/>
                <a:cs typeface="Calibri"/>
                <a:sym typeface="Calibri"/>
              </a:rPr>
              <a:t>Mardell Nichols, RN, BSN</a:t>
            </a:r>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a:p>
            <a:pPr marL="457200" marR="0" lvl="0" indent="-355600" algn="l" rtl="0">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Director of Nursing for the Northern Cheyenne Service Unit, Lame Deer, MT</a:t>
            </a:r>
            <a:endParaRPr sz="2000">
              <a:solidFill>
                <a:schemeClr val="lt1"/>
              </a:solidFill>
              <a:latin typeface="Calibri"/>
              <a:ea typeface="Calibri"/>
              <a:cs typeface="Calibri"/>
              <a:sym typeface="Calibri"/>
            </a:endParaRPr>
          </a:p>
          <a:p>
            <a:pPr marL="457200" marR="0" lvl="0" indent="-355600" algn="l" rtl="0">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1999 BSN graduate of the University of Mary</a:t>
            </a:r>
            <a:endParaRPr sz="2000"/>
          </a:p>
          <a:p>
            <a:pPr marL="457200" marR="0" lvl="0" indent="-355600" algn="l" rtl="0">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14 years of ICU and ED nursing experience </a:t>
            </a:r>
            <a:endParaRPr sz="2000"/>
          </a:p>
          <a:p>
            <a:pPr marL="457200" marR="0" lvl="0" indent="-355600" algn="l" rtl="0">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12 years of Managerial/Supervisory experience with the Indian Health Service</a:t>
            </a:r>
            <a:endParaRPr sz="2000"/>
          </a:p>
          <a:p>
            <a:pPr marL="45720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References </a:t>
            </a:r>
            <a:endParaRPr/>
          </a:p>
        </p:txBody>
      </p:sp>
      <p:sp>
        <p:nvSpPr>
          <p:cNvPr id="353" name="Google Shape;353;p5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p>
            <a:pPr marL="0" lvl="0" indent="0" algn="l" rtl="0">
              <a:lnSpc>
                <a:spcPct val="200000"/>
              </a:lnSpc>
              <a:spcBef>
                <a:spcPts val="0"/>
              </a:spcBef>
              <a:spcAft>
                <a:spcPts val="0"/>
              </a:spcAft>
              <a:buClr>
                <a:schemeClr val="dk1"/>
              </a:buClr>
              <a:buSzPts val="1100"/>
              <a:buNone/>
            </a:pPr>
            <a:r>
              <a:rPr lang="en-US" sz="1200"/>
              <a:t>Prickett, K. J., &amp; Williams-Prickett, K. (2018). Plain language emergency alert codes: The </a:t>
            </a:r>
            <a:endParaRPr sz="1200"/>
          </a:p>
          <a:p>
            <a:pPr marL="457200" lvl="0" indent="0" algn="l" rtl="0">
              <a:lnSpc>
                <a:spcPct val="200000"/>
              </a:lnSpc>
              <a:spcBef>
                <a:spcPts val="0"/>
              </a:spcBef>
              <a:spcAft>
                <a:spcPts val="0"/>
              </a:spcAft>
              <a:buClr>
                <a:schemeClr val="dk1"/>
              </a:buClr>
              <a:buSzPts val="1100"/>
              <a:buNone/>
            </a:pPr>
            <a:r>
              <a:rPr lang="en-US" sz="1200"/>
              <a:t>importance of direct impact statements in hospital emergency alerts. </a:t>
            </a:r>
            <a:r>
              <a:rPr lang="en-US" sz="1200" i="1"/>
              <a:t>Journal of Emergency Management</a:t>
            </a:r>
            <a:r>
              <a:rPr lang="en-US" sz="1200"/>
              <a:t>, </a:t>
            </a:r>
            <a:r>
              <a:rPr lang="en-US" sz="1200" i="1"/>
              <a:t>16</a:t>
            </a:r>
            <a:r>
              <a:rPr lang="en-US" sz="1200"/>
              <a:t>(2), 73–79.</a:t>
            </a:r>
            <a:r>
              <a:rPr lang="en-US" sz="1200" u="sng">
                <a:hlinkClick r:id="rId3"/>
              </a:rPr>
              <a:t> https://doi.org/10.5055/jem.2018.0356</a:t>
            </a:r>
            <a:endParaRPr sz="1200" u="sng"/>
          </a:p>
          <a:p>
            <a:pPr marL="0" lvl="0" indent="0" algn="l" rtl="0">
              <a:lnSpc>
                <a:spcPct val="200000"/>
              </a:lnSpc>
              <a:spcBef>
                <a:spcPts val="0"/>
              </a:spcBef>
              <a:spcAft>
                <a:spcPts val="0"/>
              </a:spcAft>
              <a:buClr>
                <a:schemeClr val="dk1"/>
              </a:buClr>
              <a:buSzPts val="1100"/>
              <a:buNone/>
            </a:pPr>
            <a:r>
              <a:rPr lang="en-US" sz="1200"/>
              <a:t>Weikel, S. G. (2017). The ethics of using plain language in hospital emergency codes.</a:t>
            </a:r>
            <a:endParaRPr sz="1200"/>
          </a:p>
          <a:p>
            <a:pPr marL="0" lvl="0" indent="0" algn="l" rtl="0">
              <a:lnSpc>
                <a:spcPct val="200000"/>
              </a:lnSpc>
              <a:spcBef>
                <a:spcPts val="0"/>
              </a:spcBef>
              <a:spcAft>
                <a:spcPts val="0"/>
              </a:spcAft>
              <a:buClr>
                <a:schemeClr val="dk1"/>
              </a:buClr>
              <a:buSzPts val="1100"/>
              <a:buNone/>
            </a:pPr>
            <a:r>
              <a:rPr lang="en-US" sz="1200" i="1"/>
              <a:t>         	Journal of Healthcare Protection Management</a:t>
            </a:r>
            <a:r>
              <a:rPr lang="en-US" sz="1200"/>
              <a:t>, </a:t>
            </a:r>
            <a:r>
              <a:rPr lang="en-US" sz="1200" i="1"/>
              <a:t>33</a:t>
            </a:r>
            <a:r>
              <a:rPr lang="en-US" sz="1200"/>
              <a:t>(2), 94–105.</a:t>
            </a:r>
            <a:endParaRPr sz="1200"/>
          </a:p>
          <a:p>
            <a:pPr marL="0" lvl="0" indent="0" algn="l" rtl="0">
              <a:lnSpc>
                <a:spcPct val="200000"/>
              </a:lnSpc>
              <a:spcBef>
                <a:spcPts val="0"/>
              </a:spcBef>
              <a:spcAft>
                <a:spcPts val="0"/>
              </a:spcAft>
              <a:buClr>
                <a:schemeClr val="dk1"/>
              </a:buClr>
              <a:buSzPts val="1100"/>
              <a:buNone/>
            </a:pPr>
            <a:r>
              <a:rPr lang="en-US" sz="1200"/>
              <a:t>Winger, J. (2022). </a:t>
            </a:r>
            <a:r>
              <a:rPr lang="en-US" sz="1200" i="1"/>
              <a:t>ENA position statement: Plain language emergency alerts</a:t>
            </a:r>
            <a:r>
              <a:rPr lang="en-US" sz="1200"/>
              <a:t>.</a:t>
            </a:r>
            <a:endParaRPr sz="1200"/>
          </a:p>
          <a:p>
            <a:pPr marL="0" lvl="0" indent="0" algn="l" rtl="0">
              <a:lnSpc>
                <a:spcPct val="200000"/>
              </a:lnSpc>
              <a:spcBef>
                <a:spcPts val="0"/>
              </a:spcBef>
              <a:spcAft>
                <a:spcPts val="0"/>
              </a:spcAft>
              <a:buClr>
                <a:schemeClr val="dk1"/>
              </a:buClr>
              <a:buSzPts val="1100"/>
              <a:buNone/>
            </a:pPr>
            <a:r>
              <a:rPr lang="en-US" sz="1200"/>
              <a:t>         	Emergency Nurses Association.</a:t>
            </a:r>
            <a:r>
              <a:rPr lang="en-US" sz="1200" u="sng">
                <a:hlinkClick r:id="rId4"/>
              </a:rPr>
              <a:t> https://enau.ena.org/</a:t>
            </a:r>
            <a:endParaRPr sz="1200" u="sng"/>
          </a:p>
          <a:p>
            <a:pPr marL="0" lvl="0" indent="0" algn="l" rtl="0">
              <a:lnSpc>
                <a:spcPct val="200000"/>
              </a:lnSpc>
              <a:spcBef>
                <a:spcPts val="0"/>
              </a:spcBef>
              <a:spcAft>
                <a:spcPts val="0"/>
              </a:spcAft>
              <a:buClr>
                <a:schemeClr val="dk1"/>
              </a:buClr>
              <a:buSzPts val="1100"/>
              <a:buNone/>
            </a:pPr>
            <a:endParaRPr sz="1200" u="sng">
              <a:latin typeface="Times New Roman"/>
              <a:ea typeface="Times New Roman"/>
              <a:cs typeface="Times New Roman"/>
              <a:sym typeface="Times New Roman"/>
            </a:endParaRPr>
          </a:p>
          <a:p>
            <a:pPr marL="0" lvl="0" indent="0" algn="l" rtl="0">
              <a:lnSpc>
                <a:spcPct val="200000"/>
              </a:lnSpc>
              <a:spcBef>
                <a:spcPts val="0"/>
              </a:spcBef>
              <a:spcAft>
                <a:spcPts val="0"/>
              </a:spcAft>
              <a:buClr>
                <a:schemeClr val="dk1"/>
              </a:buClr>
              <a:buSzPts val="1100"/>
              <a:buNone/>
            </a:pPr>
            <a:endParaRPr sz="1200" u="sng"/>
          </a:p>
          <a:p>
            <a:pPr marL="914400" lvl="0" indent="0" algn="l" rtl="0">
              <a:lnSpc>
                <a:spcPct val="115000"/>
              </a:lnSpc>
              <a:spcBef>
                <a:spcPts val="500"/>
              </a:spcBef>
              <a:spcAft>
                <a:spcPts val="0"/>
              </a:spcAft>
              <a:buClr>
                <a:schemeClr val="dk1"/>
              </a:buClr>
              <a:buSzPts val="1100"/>
              <a:buNone/>
            </a:pPr>
            <a:endParaRPr sz="1300">
              <a:solidFill>
                <a:schemeClr val="dk1"/>
              </a:solidFill>
            </a:endParaRPr>
          </a:p>
          <a:p>
            <a:pPr marL="342900" lvl="0" indent="-139700" algn="l" rtl="0">
              <a:spcBef>
                <a:spcPts val="0"/>
              </a:spcBef>
              <a:spcAft>
                <a:spcPts val="0"/>
              </a:spcAft>
              <a:buClr>
                <a:schemeClr val="lt1"/>
              </a:buClr>
              <a:buSzPts val="3200"/>
              <a:buNone/>
            </a:pP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6"/>
          <p:cNvSpPr txBox="1">
            <a:spLocks noGrp="1"/>
          </p:cNvSpPr>
          <p:nvPr>
            <p:ph type="subTitle" idx="1"/>
          </p:nvPr>
        </p:nvSpPr>
        <p:spPr>
          <a:xfrm>
            <a:off x="1371600" y="3121269"/>
            <a:ext cx="6400800" cy="17526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r>
              <a:rPr lang="en-US" sz="4200" b="1"/>
              <a:t>Thank </a:t>
            </a:r>
            <a:endParaRPr sz="4200" b="1"/>
          </a:p>
          <a:p>
            <a:pPr marL="0" lvl="0" indent="0" algn="ctr" rtl="0">
              <a:spcBef>
                <a:spcPts val="640"/>
              </a:spcBef>
              <a:spcAft>
                <a:spcPts val="0"/>
              </a:spcAft>
              <a:buNone/>
            </a:pPr>
            <a:r>
              <a:rPr lang="en-US" sz="4200" b="1"/>
              <a:t>You</a:t>
            </a:r>
            <a:endParaRPr sz="42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US" sz="4400"/>
              <a:t>University of Mary </a:t>
            </a:r>
            <a:br>
              <a:rPr lang="en-US" sz="4400"/>
            </a:br>
            <a:r>
              <a:rPr lang="en-US" sz="4400"/>
              <a:t>Graduate Nursing Team</a:t>
            </a:r>
            <a:endParaRPr/>
          </a:p>
        </p:txBody>
      </p:sp>
      <p:sp>
        <p:nvSpPr>
          <p:cNvPr id="112" name="Google Shape;112;p20"/>
          <p:cNvSpPr txBox="1">
            <a:spLocks noGrp="1"/>
          </p:cNvSpPr>
          <p:nvPr>
            <p:ph type="body" idx="1"/>
          </p:nvPr>
        </p:nvSpPr>
        <p:spPr>
          <a:xfrm>
            <a:off x="4344600" y="1847863"/>
            <a:ext cx="4342200" cy="34956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Font typeface="Arial"/>
              <a:buNone/>
            </a:pPr>
            <a:r>
              <a:rPr lang="en-US" sz="2000"/>
              <a:t>Eugenio Orona Jr., RN, BSN</a:t>
            </a:r>
            <a:endParaRPr sz="1400">
              <a:solidFill>
                <a:schemeClr val="dk1"/>
              </a:solidFill>
              <a:latin typeface="Arial"/>
              <a:ea typeface="Arial"/>
              <a:cs typeface="Arial"/>
              <a:sym typeface="Arial"/>
            </a:endParaRPr>
          </a:p>
          <a:p>
            <a:pPr marL="0" lvl="0" indent="0" algn="l" rtl="0">
              <a:spcBef>
                <a:spcPts val="0"/>
              </a:spcBef>
              <a:spcAft>
                <a:spcPts val="0"/>
              </a:spcAft>
              <a:buClr>
                <a:schemeClr val="dk1"/>
              </a:buClr>
              <a:buFont typeface="Arial"/>
              <a:buNone/>
            </a:pPr>
            <a:endParaRPr sz="2000"/>
          </a:p>
          <a:p>
            <a:pPr marL="0" lvl="0" indent="0" algn="l" rtl="0">
              <a:spcBef>
                <a:spcPts val="0"/>
              </a:spcBef>
              <a:spcAft>
                <a:spcPts val="0"/>
              </a:spcAft>
              <a:buClr>
                <a:schemeClr val="dk1"/>
              </a:buClr>
              <a:buFont typeface="Arial"/>
              <a:buNone/>
            </a:pPr>
            <a:r>
              <a:rPr lang="en-US" sz="2000"/>
              <a:t>Travel ICU nurse with Aya Healthcare</a:t>
            </a:r>
            <a:endParaRPr sz="1400">
              <a:solidFill>
                <a:schemeClr val="dk1"/>
              </a:solidFill>
              <a:latin typeface="Arial"/>
              <a:ea typeface="Arial"/>
              <a:cs typeface="Arial"/>
              <a:sym typeface="Arial"/>
            </a:endParaRPr>
          </a:p>
          <a:p>
            <a:pPr marL="0" lvl="0" indent="0" algn="l" rtl="0">
              <a:spcBef>
                <a:spcPts val="0"/>
              </a:spcBef>
              <a:spcAft>
                <a:spcPts val="0"/>
              </a:spcAft>
              <a:buClr>
                <a:schemeClr val="dk1"/>
              </a:buClr>
              <a:buFont typeface="Arial"/>
              <a:buNone/>
            </a:pPr>
            <a:endParaRPr sz="2000"/>
          </a:p>
          <a:p>
            <a:pPr marL="457200" lvl="0" indent="-342900" algn="l" rtl="0">
              <a:spcBef>
                <a:spcPts val="0"/>
              </a:spcBef>
              <a:spcAft>
                <a:spcPts val="0"/>
              </a:spcAft>
              <a:buSzPts val="1800"/>
              <a:buChar char="●"/>
            </a:pPr>
            <a:r>
              <a:rPr lang="en-US" sz="1800"/>
              <a:t>2007  BSBA  graduate of Drexel University</a:t>
            </a:r>
            <a:endParaRPr sz="1800"/>
          </a:p>
          <a:p>
            <a:pPr marL="457200" lvl="0" indent="-342900" algn="l" rtl="0">
              <a:spcBef>
                <a:spcPts val="0"/>
              </a:spcBef>
              <a:spcAft>
                <a:spcPts val="0"/>
              </a:spcAft>
              <a:buSzPts val="1800"/>
              <a:buChar char="●"/>
            </a:pPr>
            <a:r>
              <a:rPr lang="en-US" sz="1800"/>
              <a:t>2020 BSN graduate of Cedar Crest College</a:t>
            </a:r>
            <a:endParaRPr sz="1800"/>
          </a:p>
          <a:p>
            <a:pPr marL="457200" lvl="0" indent="-342900" algn="l" rtl="0">
              <a:spcBef>
                <a:spcPts val="0"/>
              </a:spcBef>
              <a:spcAft>
                <a:spcPts val="0"/>
              </a:spcAft>
              <a:buSzPts val="1800"/>
              <a:buChar char="●"/>
            </a:pPr>
            <a:r>
              <a:rPr lang="en-US" sz="1800"/>
              <a:t>12  years of Marketing Executive experience</a:t>
            </a:r>
            <a:endParaRPr sz="1800"/>
          </a:p>
          <a:p>
            <a:pPr marL="457200" lvl="0" indent="-342900" algn="l" rtl="0">
              <a:spcBef>
                <a:spcPts val="0"/>
              </a:spcBef>
              <a:spcAft>
                <a:spcPts val="0"/>
              </a:spcAft>
              <a:buSzPts val="1800"/>
              <a:buChar char="●"/>
            </a:pPr>
            <a:r>
              <a:rPr lang="en-US" sz="1800"/>
              <a:t>3 years of nursing experience including traveling in CVICU, MICU, TICU, SICU, and BMT</a:t>
            </a:r>
            <a:endParaRPr sz="1800"/>
          </a:p>
        </p:txBody>
      </p:sp>
      <p:pic>
        <p:nvPicPr>
          <p:cNvPr id="113" name="Google Shape;113;p20"/>
          <p:cNvPicPr preferRelativeResize="0"/>
          <p:nvPr/>
        </p:nvPicPr>
        <p:blipFill>
          <a:blip r:embed="rId3">
            <a:alphaModFix/>
          </a:blip>
          <a:stretch>
            <a:fillRect/>
          </a:stretch>
        </p:blipFill>
        <p:spPr>
          <a:xfrm>
            <a:off x="352150" y="1648325"/>
            <a:ext cx="3443049" cy="389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n-US" sz="3600"/>
              <a:t>Acknowledgements</a:t>
            </a:r>
            <a:endParaRPr/>
          </a:p>
        </p:txBody>
      </p:sp>
      <p:sp>
        <p:nvSpPr>
          <p:cNvPr id="119" name="Google Shape;119;p21"/>
          <p:cNvSpPr txBox="1">
            <a:spLocks noGrp="1"/>
          </p:cNvSpPr>
          <p:nvPr>
            <p:ph type="body" idx="1"/>
          </p:nvPr>
        </p:nvSpPr>
        <p:spPr>
          <a:xfrm>
            <a:off x="457200" y="1600200"/>
            <a:ext cx="8229600" cy="4292400"/>
          </a:xfrm>
          <a:prstGeom prst="rect">
            <a:avLst/>
          </a:prstGeom>
          <a:noFill/>
          <a:ln>
            <a:noFill/>
          </a:ln>
        </p:spPr>
        <p:txBody>
          <a:bodyPr spcFirstLastPara="1" wrap="square" lIns="91425" tIns="45700" rIns="91425" bIns="45700" anchor="t" anchorCtr="0">
            <a:normAutofit lnSpcReduction="20000"/>
          </a:bodyPr>
          <a:lstStyle/>
          <a:p>
            <a:pPr marL="0" lvl="0" indent="0" algn="ctr" rtl="0">
              <a:spcBef>
                <a:spcPts val="0"/>
              </a:spcBef>
              <a:spcAft>
                <a:spcPts val="0"/>
              </a:spcAft>
              <a:buClr>
                <a:schemeClr val="dk1"/>
              </a:buClr>
              <a:buSzPts val="2400"/>
              <a:buNone/>
            </a:pPr>
            <a:r>
              <a:rPr lang="en-US" sz="2400"/>
              <a:t>The University of Mary Graduate Nursing Team would like to sincerely thank: </a:t>
            </a:r>
            <a:endParaRPr sz="2400"/>
          </a:p>
          <a:p>
            <a:pPr marL="0" lvl="0" indent="0" algn="ctr" rtl="0">
              <a:spcBef>
                <a:spcPts val="0"/>
              </a:spcBef>
              <a:spcAft>
                <a:spcPts val="0"/>
              </a:spcAft>
              <a:buClr>
                <a:schemeClr val="dk1"/>
              </a:buClr>
              <a:buSzPts val="2400"/>
              <a:buNone/>
            </a:pPr>
            <a:endParaRPr sz="2400"/>
          </a:p>
          <a:p>
            <a:pPr marL="457200" lvl="0" indent="-381000" algn="l" rtl="0">
              <a:spcBef>
                <a:spcPts val="480"/>
              </a:spcBef>
              <a:spcAft>
                <a:spcPts val="0"/>
              </a:spcAft>
              <a:buSzPts val="2400"/>
              <a:buChar char="●"/>
            </a:pPr>
            <a:r>
              <a:rPr lang="en-US" sz="2400"/>
              <a:t>The Claremore Indian Hospital for their cooperation in this evidence-based practice endeavor</a:t>
            </a:r>
            <a:endParaRPr sz="2400"/>
          </a:p>
          <a:p>
            <a:pPr marL="457200" lvl="0" indent="0" algn="l" rtl="0">
              <a:spcBef>
                <a:spcPts val="480"/>
              </a:spcBef>
              <a:spcAft>
                <a:spcPts val="0"/>
              </a:spcAft>
              <a:buNone/>
            </a:pPr>
            <a:endParaRPr sz="2000"/>
          </a:p>
          <a:p>
            <a:pPr marL="457200" lvl="0" indent="-381000" algn="l" rtl="0">
              <a:spcBef>
                <a:spcPts val="480"/>
              </a:spcBef>
              <a:spcAft>
                <a:spcPts val="0"/>
              </a:spcAft>
              <a:buSzPts val="2400"/>
              <a:buChar char="●"/>
            </a:pPr>
            <a:r>
              <a:rPr lang="en-US" sz="2400"/>
              <a:t>Alonna Adair, RN, MSN – Chief Nurse Executive and mentor for the graduate nursing team    </a:t>
            </a:r>
            <a:endParaRPr sz="2400"/>
          </a:p>
          <a:p>
            <a:pPr marL="0" lvl="0" indent="0" algn="l" rtl="0">
              <a:spcBef>
                <a:spcPts val="480"/>
              </a:spcBef>
              <a:spcAft>
                <a:spcPts val="0"/>
              </a:spcAft>
              <a:buNone/>
            </a:pPr>
            <a:endParaRPr sz="2000"/>
          </a:p>
          <a:p>
            <a:pPr marL="457200" lvl="0" indent="-381000" algn="l" rtl="0">
              <a:spcBef>
                <a:spcPts val="480"/>
              </a:spcBef>
              <a:spcAft>
                <a:spcPts val="0"/>
              </a:spcAft>
              <a:buSzPts val="2400"/>
              <a:buChar char="●"/>
            </a:pPr>
            <a:r>
              <a:rPr lang="en-US" sz="2400"/>
              <a:t>Faculty Advisor Claudia Dietrich, RN, MSN, BC-NE for her leadership and guidance through this EBP project </a:t>
            </a:r>
            <a:endParaRPr/>
          </a:p>
          <a:p>
            <a:pPr marL="342900" lvl="0" indent="-190500" algn="ctr" rtl="0">
              <a:spcBef>
                <a:spcPts val="480"/>
              </a:spcBef>
              <a:spcAft>
                <a:spcPts val="0"/>
              </a:spcAft>
              <a:buClr>
                <a:schemeClr val="dk1"/>
              </a:buClr>
              <a:buSzPts val="2400"/>
              <a:buNone/>
            </a:pPr>
            <a:endParaRPr sz="2400"/>
          </a:p>
        </p:txBody>
      </p:sp>
      <p:pic>
        <p:nvPicPr>
          <p:cNvPr id="120" name="Google Shape;120;p21"/>
          <p:cNvPicPr preferRelativeResize="0"/>
          <p:nvPr/>
        </p:nvPicPr>
        <p:blipFill>
          <a:blip r:embed="rId3">
            <a:alphaModFix/>
          </a:blip>
          <a:stretch>
            <a:fillRect/>
          </a:stretch>
        </p:blipFill>
        <p:spPr>
          <a:xfrm>
            <a:off x="6559825" y="5210950"/>
            <a:ext cx="2476474" cy="1647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subTitle" idx="1"/>
          </p:nvPr>
        </p:nvSpPr>
        <p:spPr>
          <a:xfrm>
            <a:off x="1371600" y="2871076"/>
            <a:ext cx="6400800" cy="29637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spcBef>
                <a:spcPts val="0"/>
              </a:spcBef>
              <a:spcAft>
                <a:spcPts val="0"/>
              </a:spcAft>
              <a:buClr>
                <a:schemeClr val="lt1"/>
              </a:buClr>
              <a:buSzPct val="100000"/>
              <a:buNone/>
            </a:pPr>
            <a:r>
              <a:rPr lang="en-US"/>
              <a:t>Problem Identification</a:t>
            </a:r>
            <a:endParaRPr/>
          </a:p>
          <a:p>
            <a:pPr marL="0" lvl="0" indent="0" algn="ctr" rtl="0">
              <a:spcBef>
                <a:spcPts val="0"/>
              </a:spcBef>
              <a:spcAft>
                <a:spcPts val="0"/>
              </a:spcAft>
              <a:buClr>
                <a:schemeClr val="lt1"/>
              </a:buClr>
              <a:buSzPct val="100000"/>
              <a:buNone/>
            </a:pPr>
            <a:endParaRPr/>
          </a:p>
          <a:p>
            <a:pPr marL="457200" lvl="0" indent="-369570" algn="l" rtl="0">
              <a:spcBef>
                <a:spcPts val="480"/>
              </a:spcBef>
              <a:spcAft>
                <a:spcPts val="0"/>
              </a:spcAft>
              <a:buSzPct val="100000"/>
              <a:buChar char="●"/>
            </a:pPr>
            <a:r>
              <a:rPr lang="en-US" sz="2400"/>
              <a:t>Background</a:t>
            </a:r>
            <a:endParaRPr/>
          </a:p>
          <a:p>
            <a:pPr marL="457200" lvl="0" indent="-369570" algn="l" rtl="0">
              <a:spcBef>
                <a:spcPts val="0"/>
              </a:spcBef>
              <a:spcAft>
                <a:spcPts val="0"/>
              </a:spcAft>
              <a:buSzPct val="100000"/>
              <a:buChar char="●"/>
            </a:pPr>
            <a:r>
              <a:rPr lang="en-US" sz="2400"/>
              <a:t>Problem Statement</a:t>
            </a:r>
            <a:endParaRPr/>
          </a:p>
          <a:p>
            <a:pPr marL="457200" lvl="0" indent="-369570" algn="l" rtl="0">
              <a:spcBef>
                <a:spcPts val="0"/>
              </a:spcBef>
              <a:spcAft>
                <a:spcPts val="0"/>
              </a:spcAft>
              <a:buSzPct val="100000"/>
              <a:buChar char="●"/>
            </a:pPr>
            <a:r>
              <a:rPr lang="en-US" sz="2400"/>
              <a:t>Significance of Clinical Problem</a:t>
            </a:r>
            <a:endParaRPr/>
          </a:p>
          <a:p>
            <a:pPr marL="457200" lvl="0" indent="-369570" algn="l" rtl="0">
              <a:spcBef>
                <a:spcPts val="0"/>
              </a:spcBef>
              <a:spcAft>
                <a:spcPts val="0"/>
              </a:spcAft>
              <a:buSzPct val="100000"/>
              <a:buChar char="●"/>
            </a:pPr>
            <a:r>
              <a:rPr lang="en-US" sz="2400"/>
              <a:t>PICOT Question</a:t>
            </a:r>
            <a:endParaRPr/>
          </a:p>
          <a:p>
            <a:pPr marL="457200" lvl="0" indent="-369570" algn="l" rtl="0">
              <a:spcBef>
                <a:spcPts val="0"/>
              </a:spcBef>
              <a:spcAft>
                <a:spcPts val="0"/>
              </a:spcAft>
              <a:buSzPct val="100000"/>
              <a:buChar char="●"/>
            </a:pPr>
            <a:r>
              <a:rPr lang="en-US" sz="2400"/>
              <a:t>Purpose Statement </a:t>
            </a:r>
            <a:endParaRPr/>
          </a:p>
          <a:p>
            <a:pPr marL="342900" lvl="0" indent="-190500" algn="ctr" rtl="0">
              <a:spcBef>
                <a:spcPts val="480"/>
              </a:spcBef>
              <a:spcAft>
                <a:spcPts val="0"/>
              </a:spcAft>
              <a:buClr>
                <a:schemeClr val="lt1"/>
              </a:buClr>
              <a:buSzPct val="100000"/>
              <a:buFont typeface="Noto Sans Symbols"/>
              <a:buNone/>
            </a:pP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Background of Problem </a:t>
            </a:r>
            <a:endParaRPr/>
          </a:p>
        </p:txBody>
      </p:sp>
      <p:sp>
        <p:nvSpPr>
          <p:cNvPr id="131" name="Google Shape;131;p23"/>
          <p:cNvSpPr txBox="1">
            <a:spLocks noGrp="1"/>
          </p:cNvSpPr>
          <p:nvPr>
            <p:ph type="body" idx="1"/>
          </p:nvPr>
        </p:nvSpPr>
        <p:spPr>
          <a:xfrm>
            <a:off x="457200" y="1417639"/>
            <a:ext cx="8229600" cy="4362676"/>
          </a:xfrm>
          <a:prstGeom prst="rect">
            <a:avLst/>
          </a:prstGeom>
          <a:noFill/>
          <a:ln>
            <a:noFill/>
          </a:ln>
        </p:spPr>
        <p:txBody>
          <a:bodyPr spcFirstLastPara="1" wrap="square" lIns="91425" tIns="45700" rIns="91425" bIns="45700" anchor="t" anchorCtr="0">
            <a:normAutofit fontScale="92500" lnSpcReduction="20000"/>
          </a:bodyPr>
          <a:lstStyle/>
          <a:p>
            <a:pPr marL="457200" lvl="0" indent="-369570" algn="l" rtl="0">
              <a:spcBef>
                <a:spcPts val="0"/>
              </a:spcBef>
              <a:spcAft>
                <a:spcPts val="0"/>
              </a:spcAft>
              <a:buSzPct val="100000"/>
              <a:buChar char="•"/>
            </a:pPr>
            <a:r>
              <a:rPr lang="en-US" sz="2400"/>
              <a:t>Emergency codes are used in hospitals throughout the United States and worldwide with the universal intent of relaying emergent information. </a:t>
            </a:r>
            <a:endParaRPr/>
          </a:p>
          <a:p>
            <a:pPr marL="0" lvl="0" indent="0" algn="l" rtl="0">
              <a:spcBef>
                <a:spcPts val="444"/>
              </a:spcBef>
              <a:spcAft>
                <a:spcPts val="0"/>
              </a:spcAft>
              <a:buClr>
                <a:schemeClr val="lt1"/>
              </a:buClr>
              <a:buSzPct val="100000"/>
              <a:buNone/>
            </a:pPr>
            <a:endParaRPr sz="2400"/>
          </a:p>
          <a:p>
            <a:pPr marL="457200" lvl="0" indent="-369570" algn="l" rtl="0">
              <a:spcBef>
                <a:spcPts val="444"/>
              </a:spcBef>
              <a:spcAft>
                <a:spcPts val="0"/>
              </a:spcAft>
              <a:buSzPct val="100000"/>
              <a:buChar char="•"/>
            </a:pPr>
            <a:r>
              <a:rPr lang="en-US" sz="2400"/>
              <a:t>Emergency alert code systems are, however, only as effective as the healthcare workers are familiar with the code system (Prickett &amp; Williams-Prickett, 2018). </a:t>
            </a:r>
            <a:endParaRPr/>
          </a:p>
          <a:p>
            <a:pPr marL="342900" lvl="0" indent="-201930" algn="l" rtl="0">
              <a:spcBef>
                <a:spcPts val="444"/>
              </a:spcBef>
              <a:spcAft>
                <a:spcPts val="0"/>
              </a:spcAft>
              <a:buClr>
                <a:schemeClr val="lt1"/>
              </a:buClr>
              <a:buSzPct val="100000"/>
              <a:buFont typeface="Noto Sans Symbols"/>
              <a:buNone/>
            </a:pPr>
            <a:endParaRPr sz="2400"/>
          </a:p>
          <a:p>
            <a:pPr marL="457200" lvl="0" indent="-369570" algn="l" rtl="0">
              <a:spcBef>
                <a:spcPts val="444"/>
              </a:spcBef>
              <a:spcAft>
                <a:spcPts val="0"/>
              </a:spcAft>
              <a:buSzPct val="100000"/>
              <a:buChar char="•"/>
            </a:pPr>
            <a:r>
              <a:rPr lang="en-US" sz="2400"/>
              <a:t>On September 14, 1999, a shooting occurred at the West Anaheim Medical Center; the hospital announced “Code Gray,” the hospital’s code for an aggressive patient. This alert drew staff members toward the shooter, who ultimately killed three employees (Dauksewicz, 2018). </a:t>
            </a:r>
            <a:endParaRPr/>
          </a:p>
          <a:p>
            <a:pPr marL="342900" lvl="0" indent="-201930" algn="l" rtl="0">
              <a:spcBef>
                <a:spcPts val="444"/>
              </a:spcBef>
              <a:spcAft>
                <a:spcPts val="0"/>
              </a:spcAft>
              <a:buClr>
                <a:schemeClr val="lt1"/>
              </a:buClr>
              <a:buSzPct val="100000"/>
              <a:buFont typeface="Noto Sans Symbols"/>
              <a:buNone/>
            </a:pPr>
            <a:endParaRPr sz="2400"/>
          </a:p>
        </p:txBody>
      </p:sp>
      <p:pic>
        <p:nvPicPr>
          <p:cNvPr id="132" name="Google Shape;132;p23"/>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457200" y="274644"/>
            <a:ext cx="8229600" cy="6156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endParaRPr/>
          </a:p>
        </p:txBody>
      </p:sp>
      <p:sp>
        <p:nvSpPr>
          <p:cNvPr id="138" name="Google Shape;138;p24"/>
          <p:cNvSpPr txBox="1">
            <a:spLocks noGrp="1"/>
          </p:cNvSpPr>
          <p:nvPr>
            <p:ph type="body" idx="1"/>
          </p:nvPr>
        </p:nvSpPr>
        <p:spPr>
          <a:xfrm>
            <a:off x="457200" y="1015525"/>
            <a:ext cx="8229600" cy="5098200"/>
          </a:xfrm>
          <a:prstGeom prst="rect">
            <a:avLst/>
          </a:prstGeom>
        </p:spPr>
        <p:txBody>
          <a:bodyPr spcFirstLastPara="1" wrap="square" lIns="91425" tIns="45700" rIns="91425" bIns="45700" anchor="t" anchorCtr="0">
            <a:normAutofit lnSpcReduction="20000"/>
          </a:bodyPr>
          <a:lstStyle/>
          <a:p>
            <a:pPr marL="457200" lvl="0" indent="-361950" algn="l" rtl="0">
              <a:lnSpc>
                <a:spcPct val="115000"/>
              </a:lnSpc>
              <a:spcBef>
                <a:spcPts val="500"/>
              </a:spcBef>
              <a:spcAft>
                <a:spcPts val="0"/>
              </a:spcAft>
              <a:buSzPts val="2100"/>
              <a:buChar char="•"/>
            </a:pPr>
            <a:r>
              <a:rPr lang="en-US" sz="2100"/>
              <a:t>Claremore Indian Hospital has identified recent events of code confusion with employees not knowing if they are responding to an adult, pediatric, or neonate emergency.</a:t>
            </a:r>
            <a:endParaRPr sz="2100"/>
          </a:p>
          <a:p>
            <a:pPr marL="457200" lvl="0" indent="0" algn="l" rtl="0">
              <a:lnSpc>
                <a:spcPct val="115000"/>
              </a:lnSpc>
              <a:spcBef>
                <a:spcPts val="500"/>
              </a:spcBef>
              <a:spcAft>
                <a:spcPts val="0"/>
              </a:spcAft>
              <a:buNone/>
            </a:pPr>
            <a:endParaRPr sz="2100"/>
          </a:p>
          <a:p>
            <a:pPr marL="457200" lvl="0" indent="-361950" algn="l" rtl="0">
              <a:lnSpc>
                <a:spcPct val="115000"/>
              </a:lnSpc>
              <a:spcBef>
                <a:spcPts val="500"/>
              </a:spcBef>
              <a:spcAft>
                <a:spcPts val="0"/>
              </a:spcAft>
              <a:buSzPts val="2100"/>
              <a:buChar char="•"/>
            </a:pPr>
            <a:r>
              <a:rPr lang="en-US" sz="2100"/>
              <a:t>Consequently, to many employees have responded resulting in disruption of life-sustaining interventions.</a:t>
            </a:r>
            <a:endParaRPr sz="2100"/>
          </a:p>
          <a:p>
            <a:pPr marL="457200" lvl="0" indent="0" algn="l" rtl="0">
              <a:lnSpc>
                <a:spcPct val="115000"/>
              </a:lnSpc>
              <a:spcBef>
                <a:spcPts val="500"/>
              </a:spcBef>
              <a:spcAft>
                <a:spcPts val="0"/>
              </a:spcAft>
              <a:buNone/>
            </a:pPr>
            <a:endParaRPr sz="2100"/>
          </a:p>
          <a:p>
            <a:pPr marL="457200" lvl="0" indent="-342900" algn="l" rtl="0">
              <a:lnSpc>
                <a:spcPct val="115000"/>
              </a:lnSpc>
              <a:spcBef>
                <a:spcPts val="500"/>
              </a:spcBef>
              <a:spcAft>
                <a:spcPts val="0"/>
              </a:spcAft>
              <a:buSzPts val="1800"/>
              <a:buChar char="•"/>
            </a:pPr>
            <a:r>
              <a:rPr lang="en-US" sz="2100"/>
              <a:t>A secondary problem identified was code activators struggled with calling an emergency code in a way that would alert the correct response team resulting in delays of life saving interventions. Depending on the situation, this also has the potential to put employees in danger similar to the West Anaheim Medical Center incident.</a:t>
            </a:r>
            <a:r>
              <a:rPr lang="en-US" sz="2200"/>
              <a:t> </a:t>
            </a:r>
            <a:endParaRPr sz="2200"/>
          </a:p>
          <a:p>
            <a:pPr marL="0" lvl="0" indent="0" algn="l" rtl="0">
              <a:spcBef>
                <a:spcPts val="360"/>
              </a:spcBef>
              <a:spcAft>
                <a:spcPts val="0"/>
              </a:spcAft>
              <a:buNone/>
            </a:pPr>
            <a:endParaRPr/>
          </a:p>
        </p:txBody>
      </p:sp>
      <p:pic>
        <p:nvPicPr>
          <p:cNvPr id="139" name="Google Shape;139;p24"/>
          <p:cNvPicPr preferRelativeResize="0"/>
          <p:nvPr/>
        </p:nvPicPr>
        <p:blipFill>
          <a:blip r:embed="rId3">
            <a:alphaModFix/>
          </a:blip>
          <a:stretch>
            <a:fillRect/>
          </a:stretch>
        </p:blipFill>
        <p:spPr>
          <a:xfrm>
            <a:off x="0" y="0"/>
            <a:ext cx="9144000" cy="6858000"/>
          </a:xfrm>
          <a:prstGeom prst="rect">
            <a:avLst/>
          </a:prstGeom>
          <a:noFill/>
          <a:ln>
            <a:noFill/>
          </a:ln>
        </p:spPr>
      </p:pic>
      <p:sp>
        <p:nvSpPr>
          <p:cNvPr id="140" name="Google Shape;140;p24"/>
          <p:cNvSpPr txBox="1"/>
          <p:nvPr/>
        </p:nvSpPr>
        <p:spPr>
          <a:xfrm>
            <a:off x="809325" y="274650"/>
            <a:ext cx="739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UMary Presentation Slide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Mary Presentation Slide 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2291</Words>
  <Application>Microsoft Macintosh PowerPoint</Application>
  <PresentationFormat>On-screen Show (4:3)</PresentationFormat>
  <Paragraphs>313</Paragraphs>
  <Slides>41</Slides>
  <Notes>41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Calibri</vt:lpstr>
      <vt:lpstr>Noto Sans Symbols</vt:lpstr>
      <vt:lpstr>Times New Roman</vt:lpstr>
      <vt:lpstr>UMary Presentation Slide 2</vt:lpstr>
      <vt:lpstr>UMary Presentation Slide 2</vt:lpstr>
      <vt:lpstr>PowerPoint Presentation</vt:lpstr>
      <vt:lpstr>PowerPoint Presentation</vt:lpstr>
      <vt:lpstr>University of Mary  Graduate Nursing Team</vt:lpstr>
      <vt:lpstr> University of Mary  Graduate Nursing Team </vt:lpstr>
      <vt:lpstr>University of Mary  Graduate Nursing Team</vt:lpstr>
      <vt:lpstr>Acknowledgements</vt:lpstr>
      <vt:lpstr>PowerPoint Presentation</vt:lpstr>
      <vt:lpstr>Background of Problem </vt:lpstr>
      <vt:lpstr>PowerPoint Presentation</vt:lpstr>
      <vt:lpstr>PowerPoint Presentation</vt:lpstr>
      <vt:lpstr>PICO(T) Question </vt:lpstr>
      <vt:lpstr>Problem Statement</vt:lpstr>
      <vt:lpstr>Purpose Statement </vt:lpstr>
      <vt:lpstr>PowerPoint Presentation</vt:lpstr>
      <vt:lpstr>Literature Themes</vt:lpstr>
      <vt:lpstr>Literature Themes Support for plain Language over code standardization </vt:lpstr>
      <vt:lpstr>Literature Themes</vt:lpstr>
      <vt:lpstr>Literature Themes</vt:lpstr>
      <vt:lpstr>PowerPoint Presentation</vt:lpstr>
      <vt:lpstr>PowerPoint Presentation</vt:lpstr>
      <vt:lpstr>Recommendation 1</vt:lpstr>
      <vt:lpstr>Recommendation 2</vt:lpstr>
      <vt:lpstr>Implementation Plan</vt:lpstr>
      <vt:lpstr>Step 1 Plan</vt:lpstr>
      <vt:lpstr>Step 2- Do</vt:lpstr>
      <vt:lpstr>Step 3- Study</vt:lpstr>
      <vt:lpstr>                       Step 4- Act</vt:lpstr>
      <vt:lpstr>Measurement Plan </vt:lpstr>
      <vt:lpstr>Project Outcome Measurement</vt:lpstr>
      <vt:lpstr>Outcome Measurement (cont.)</vt:lpstr>
      <vt:lpstr>Project Implementation </vt:lpstr>
      <vt:lpstr>Analysis of Project Effectiveness</vt:lpstr>
      <vt:lpstr>      Hand-Off Plan</vt:lpstr>
      <vt:lpstr>Human Subject Protection Statement</vt:lpstr>
      <vt:lpstr>Business Plan</vt:lpstr>
      <vt:lpstr>Business Plan Cont</vt:lpstr>
      <vt:lpstr>Business Plan Cont.</vt:lpstr>
      <vt:lpstr>Conclusion</vt:lpstr>
      <vt:lpstr>References </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Eugenio Orona</cp:lastModifiedBy>
  <cp:revision>1</cp:revision>
  <dcterms:modified xsi:type="dcterms:W3CDTF">2023-04-06T00:40:03Z</dcterms:modified>
</cp:coreProperties>
</file>